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62" r:id="rId4"/>
  </p:sldMasterIdLst>
  <p:notesMasterIdLst>
    <p:notesMasterId r:id="rId44"/>
  </p:notesMasterIdLst>
  <p:handoutMasterIdLst>
    <p:handoutMasterId r:id="rId45"/>
  </p:handoutMasterIdLst>
  <p:sldIdLst>
    <p:sldId id="1627" r:id="rId5"/>
    <p:sldId id="1780" r:id="rId6"/>
    <p:sldId id="2147480095" r:id="rId7"/>
    <p:sldId id="2147480058" r:id="rId8"/>
    <p:sldId id="2147480059" r:id="rId9"/>
    <p:sldId id="2147480060" r:id="rId10"/>
    <p:sldId id="2147480061" r:id="rId11"/>
    <p:sldId id="2147480062" r:id="rId12"/>
    <p:sldId id="2147480096" r:id="rId13"/>
    <p:sldId id="2147480064" r:id="rId14"/>
    <p:sldId id="2147480097" r:id="rId15"/>
    <p:sldId id="2147480065" r:id="rId16"/>
    <p:sldId id="2147480067" r:id="rId17"/>
    <p:sldId id="2147480068" r:id="rId18"/>
    <p:sldId id="2147480069" r:id="rId19"/>
    <p:sldId id="2147480099" r:id="rId20"/>
    <p:sldId id="2599" r:id="rId21"/>
    <p:sldId id="2147480098" r:id="rId22"/>
    <p:sldId id="2147480070" r:id="rId23"/>
    <p:sldId id="2147480071" r:id="rId24"/>
    <p:sldId id="2147480073" r:id="rId25"/>
    <p:sldId id="2147480074" r:id="rId26"/>
    <p:sldId id="2147480013" r:id="rId27"/>
    <p:sldId id="2147480075" r:id="rId28"/>
    <p:sldId id="2147480076" r:id="rId29"/>
    <p:sldId id="2147480077" r:id="rId30"/>
    <p:sldId id="2147480078" r:id="rId31"/>
    <p:sldId id="2147480079" r:id="rId32"/>
    <p:sldId id="2147480080" r:id="rId33"/>
    <p:sldId id="1829" r:id="rId34"/>
    <p:sldId id="2147480081" r:id="rId35"/>
    <p:sldId id="2147480082" r:id="rId36"/>
    <p:sldId id="2147480083" r:id="rId37"/>
    <p:sldId id="2147480084" r:id="rId38"/>
    <p:sldId id="2147480085" r:id="rId39"/>
    <p:sldId id="2147480087" r:id="rId40"/>
    <p:sldId id="2147480088" r:id="rId41"/>
    <p:sldId id="2147480089" r:id="rId42"/>
    <p:sldId id="2147480094" r:id="rId4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8E8"/>
    <a:srgbClr val="2D7EF9"/>
    <a:srgbClr val="50E6FF"/>
    <a:srgbClr val="0078D3"/>
    <a:srgbClr val="0078D4"/>
    <a:srgbClr val="F5C7BB"/>
    <a:srgbClr val="FFB3BB"/>
    <a:srgbClr val="FFFFFF"/>
    <a:srgbClr val="107C10"/>
    <a:srgbClr val="CD9B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674D19-9243-42D5-91F0-E4719A56BB5B}" v="2" dt="2023-08-30T06:34:56.9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79646" autoAdjust="0"/>
  </p:normalViewPr>
  <p:slideViewPr>
    <p:cSldViewPr snapToGrid="0">
      <p:cViewPr varScale="1">
        <p:scale>
          <a:sx n="85" d="100"/>
          <a:sy n="85" d="100"/>
        </p:scale>
        <p:origin x="1632" y="78"/>
      </p:cViewPr>
      <p:guideLst/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108" y="5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8DC8E8"/>
            </a:solidFill>
          </c:spPr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83-46C2-AA7D-2597D60789D8}"/>
              </c:ext>
            </c:extLst>
          </c:dPt>
          <c:dPt>
            <c:idx val="1"/>
            <c:bubble3D val="0"/>
            <c:spPr>
              <a:solidFill>
                <a:srgbClr val="8DC8E8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83-46C2-AA7D-2597D60789D8}"/>
              </c:ext>
            </c:extLst>
          </c:dPt>
          <c:dPt>
            <c:idx val="2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83-46C2-AA7D-2597D60789D8}"/>
              </c:ext>
            </c:extLst>
          </c:dP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Time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2"/>
                      <c:pt idx="0">
                        <c:v>Challenge</c:v>
                      </c:pt>
                      <c:pt idx="1">
                        <c:v>Hour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4E83-46C2-AA7D-2597D6078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rgbClr val="0078D4"/>
            </a:solidFill>
          </c:spPr>
          <c:dPt>
            <c:idx val="0"/>
            <c:bubble3D val="0"/>
            <c:spPr>
              <a:solidFill>
                <a:srgbClr val="0078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104-41DF-B502-BB3E0DA94FF3}"/>
              </c:ext>
            </c:extLst>
          </c:dPt>
          <c:dPt>
            <c:idx val="1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104-41DF-B502-BB3E0DA94FF3}"/>
              </c:ext>
            </c:extLst>
          </c:dPt>
          <c:dPt>
            <c:idx val="2"/>
            <c:bubble3D val="0"/>
            <c:spPr>
              <a:solidFill>
                <a:srgbClr val="0078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104-41DF-B502-BB3E0DA94FF3}"/>
              </c:ext>
            </c:extLst>
          </c:dPt>
          <c:val>
            <c:numRef>
              <c:f>Sheet1!$B$2:$B$4</c:f>
              <c:numCache>
                <c:formatCode>General</c:formatCode>
                <c:ptCount val="3"/>
                <c:pt idx="0">
                  <c:v>45</c:v>
                </c:pt>
                <c:pt idx="1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Time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strCache>
                      <c:ptCount val="2"/>
                      <c:pt idx="0">
                        <c:v>Challenge</c:v>
                      </c:pt>
                      <c:pt idx="1">
                        <c:v>Hour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D104-41DF-B502-BB3E0DA94F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0.24362</cdr:x>
      <cdr:y>0.46757</cdr:y>
    </cdr:from>
    <cdr:to>
      <cdr:x>0.75638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488418" y="943651"/>
          <a:ext cx="1028002" cy="8595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b="1" dirty="0">
              <a:solidFill>
                <a:schemeClr val="tx1"/>
              </a:solidFill>
            </a:rPr>
            <a:t>60</a:t>
          </a:r>
        </a:p>
        <a:p xmlns:a="http://schemas.openxmlformats.org/drawingml/2006/main">
          <a:pPr algn="ctr"/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0.26558</cdr:x>
      <cdr:y>0.46757</cdr:y>
    </cdr:from>
    <cdr:to>
      <cdr:x>0.73442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532448" y="943651"/>
          <a:ext cx="939942" cy="8595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b="1" dirty="0">
              <a:solidFill>
                <a:schemeClr val="bg1"/>
              </a:solidFill>
            </a:rPr>
            <a:t>45</a:t>
          </a:r>
        </a:p>
        <a:p xmlns:a="http://schemas.openxmlformats.org/drawingml/2006/main">
          <a:pPr algn="ctr"/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7/4/2025 8:19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7/4/2025 8:19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22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1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/>
              <a:t>Parallel jobs and stages: Parallelism also increases the cost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59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See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http://owasp.org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37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7/4/2025 8:19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52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436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7/4/2025 8:19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7/4/2025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7/4/2025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82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7/4/2025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80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3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Azure Monitor and suggest to follow the exercise https://docs.microsoft.com/en-us/learn/modules/implement-tools-track-usage-flow/4-explore-azure-monitor-log-analytics or present as Demo.</a:t>
            </a:r>
          </a:p>
          <a:p>
            <a:endParaRPr lang="en-US" dirty="0"/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When you run at cloud scale, you need intelligent logging and monitoring tools that scale to your needs and provide insight into your data in real time.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Azure Monitor is Microsoft's native cloud monitoring solution. Azure Monitor collects monitoring telemetry from different kinds of on-premises and Azure sources.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Azure Monitor provides Management tools, such as those in Azure Security Center and Azure Automation, enabling ingestion of custom log data to Azure.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The service aggregates and stores this telemetry in a log data store optimized for cost and performance.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With Azure Monitor, you can analyze data, set up alerts, get end-to-end views of your applications. And use machine-learning-driven insights to identify and resolve problems quickly.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97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65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97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Historical charts </a:t>
            </a:r>
            <a:r>
              <a:rPr lang="en-US" sz="1000" b="0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require GitHub Team and GitHub Enterprise Cloud. Users and organizations have different limits on the number of charts they can create depending on their plan.</a:t>
            </a:r>
            <a:endParaRPr lang="en-US" sz="10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27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85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07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03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473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8648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549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2738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202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292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17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519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6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40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000039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82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44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60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757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1728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22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60847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569565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9692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55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0614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036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6374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907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11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1142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162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3968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890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156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144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991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74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79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3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073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9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092842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71690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1739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2438089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6889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009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9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3F58DC3-B4E8-1391-2AF6-4FE989430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22381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1010A63-B7F0-F2E2-B929-AA7970F2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004900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D09561-FD4E-3066-64C2-824D6676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07879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7803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5776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6266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4902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1617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875" r:id="rId12"/>
    <p:sldLayoutId id="2147484876" r:id="rId13"/>
    <p:sldLayoutId id="2147484877" r:id="rId14"/>
    <p:sldLayoutId id="2147484878" r:id="rId15"/>
    <p:sldLayoutId id="2147484879" r:id="rId16"/>
    <p:sldLayoutId id="2147484880" r:id="rId17"/>
    <p:sldLayoutId id="2147484881" r:id="rId18"/>
    <p:sldLayoutId id="2147484882" r:id="rId19"/>
    <p:sldLayoutId id="2147484883" r:id="rId20"/>
    <p:sldLayoutId id="2147484884" r:id="rId21"/>
    <p:sldLayoutId id="2147484885" r:id="rId22"/>
    <p:sldLayoutId id="2147484886" r:id="rId23"/>
    <p:sldLayoutId id="2147484887" r:id="rId24"/>
    <p:sldLayoutId id="2147484888" r:id="rId25"/>
    <p:sldLayoutId id="2147484889" r:id="rId26"/>
    <p:sldLayoutId id="2147484890" r:id="rId27"/>
    <p:sldLayoutId id="2147484891" r:id="rId28"/>
    <p:sldLayoutId id="2147484892" r:id="rId29"/>
    <p:sldLayoutId id="2147484893" r:id="rId30"/>
    <p:sldLayoutId id="2147484894" r:id="rId31"/>
    <p:sldLayoutId id="2147484895" r:id="rId32"/>
    <p:sldLayoutId id="2147484896" r:id="rId33"/>
    <p:sldLayoutId id="2147484897" r:id="rId34"/>
    <p:sldLayoutId id="2147484898" r:id="rId35"/>
    <p:sldLayoutId id="2147484899" r:id="rId36"/>
    <p:sldLayoutId id="2147484900" r:id="rId37"/>
    <p:sldLayoutId id="2147484901" r:id="rId38"/>
    <p:sldLayoutId id="2147484902" r:id="rId39"/>
    <p:sldLayoutId id="2147484903" r:id="rId40"/>
    <p:sldLayoutId id="2147484904" r:id="rId41"/>
    <p:sldLayoutId id="2147484905" r:id="rId42"/>
    <p:sldLayoutId id="2147484906" r:id="rId43"/>
    <p:sldLayoutId id="2147484907" r:id="rId44"/>
    <p:sldLayoutId id="2147484908" r:id="rId45"/>
    <p:sldLayoutId id="2147484909" r:id="rId46"/>
    <p:sldLayoutId id="2147484910" r:id="rId47"/>
    <p:sldLayoutId id="2147484911" r:id="rId48"/>
    <p:sldLayoutId id="2147484912" r:id="rId49"/>
    <p:sldLayoutId id="2147484913" r:id="rId50"/>
    <p:sldLayoutId id="2147484914" r:id="rId51"/>
    <p:sldLayoutId id="2147484915" r:id="rId52"/>
    <p:sldLayoutId id="2147484916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teams.github.com/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pplication-insights/app-insights-over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4" y="2579291"/>
            <a:ext cx="5018086" cy="2462213"/>
          </a:xfrm>
        </p:spPr>
        <p:txBody>
          <a:bodyPr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08: Implement continuous 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6BAC2-0405-D51A-8B6B-25781CD9AD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F64E6-A284-A5C8-BF28-E4B910ED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02: Develop monitor and status dashboards</a:t>
            </a:r>
          </a:p>
        </p:txBody>
      </p:sp>
    </p:spTree>
    <p:extLst>
      <p:ext uri="{BB962C8B-B14F-4D97-AF65-F5344CB8AC3E}">
        <p14:creationId xmlns:p14="http://schemas.microsoft.com/office/powerpoint/2010/main" val="28633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A9C6D-FABD-7309-3D92-292473E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monitoring in GitHub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DCF2C32-D256-8A0F-7417-B81499964D82}"/>
              </a:ext>
            </a:extLst>
          </p:cNvPr>
          <p:cNvSpPr txBox="1">
            <a:spLocks/>
          </p:cNvSpPr>
          <p:nvPr/>
        </p:nvSpPr>
        <p:spPr>
          <a:xfrm>
            <a:off x="586072" y="1457419"/>
            <a:ext cx="303850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051BE-56B3-61A1-C2F6-FE4D85C23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2048237"/>
            <a:ext cx="5217510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Enable </a:t>
            </a:r>
            <a:r>
              <a:rPr lang="en-US" sz="1800" b="1" dirty="0"/>
              <a:t>Insights</a:t>
            </a:r>
            <a:r>
              <a:rPr lang="en-US" sz="1800" dirty="0"/>
              <a:t> for Projects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Select chart type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Current charts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Historical charts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Create a chart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Configure a chart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FD5B1-86DC-F7A0-CF69-786474F6F7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39582" y="1466136"/>
            <a:ext cx="3038508" cy="338554"/>
          </a:xfrm>
        </p:spPr>
        <p:txBody>
          <a:bodyPr/>
          <a:lstStyle/>
          <a:p>
            <a:r>
              <a:rPr lang="en-US" sz="2200" dirty="0"/>
              <a:t>Creating a chart: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6CB7D7-D8D8-3484-C3A6-2D7B03602A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39582" y="2056954"/>
            <a:ext cx="3038508" cy="1018740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Select the </a:t>
            </a:r>
            <a:r>
              <a:rPr lang="en-US" sz="1800" b="1" dirty="0"/>
              <a:t>Insights</a:t>
            </a:r>
            <a:r>
              <a:rPr lang="en-US" sz="1800" dirty="0"/>
              <a:t> icon on the project page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Choose </a:t>
            </a:r>
            <a:r>
              <a:rPr lang="en-US" sz="1800" b="1" dirty="0"/>
              <a:t>New chart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Configure the chart settings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sz="1800" dirty="0"/>
              <a:t>Apply filters to scope the data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05A635B-B560-0AA5-F203-BA8CA2357489}"/>
              </a:ext>
            </a:extLst>
          </p:cNvPr>
          <p:cNvSpPr txBox="1">
            <a:spLocks/>
          </p:cNvSpPr>
          <p:nvPr/>
        </p:nvSpPr>
        <p:spPr>
          <a:xfrm>
            <a:off x="8237838" y="1466136"/>
            <a:ext cx="3038508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Configuring a chart: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E59721C-EFE9-48B8-ACC9-8AA745336B0E}"/>
              </a:ext>
            </a:extLst>
          </p:cNvPr>
          <p:cNvSpPr txBox="1">
            <a:spLocks/>
          </p:cNvSpPr>
          <p:nvPr/>
        </p:nvSpPr>
        <p:spPr>
          <a:xfrm>
            <a:off x="8237838" y="2048237"/>
            <a:ext cx="3038508" cy="1018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Select the values of properties such as: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Layout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X-axis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Group by (optional)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Y-axis</a:t>
            </a:r>
          </a:p>
          <a:p>
            <a:pPr marL="413766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1800" dirty="0"/>
              <a:t>Count of items</a:t>
            </a:r>
          </a:p>
        </p:txBody>
      </p:sp>
    </p:spTree>
    <p:extLst>
      <p:ext uri="{BB962C8B-B14F-4D97-AF65-F5344CB8AC3E}">
        <p14:creationId xmlns:p14="http://schemas.microsoft.com/office/powerpoint/2010/main" val="288221664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Azure Dashboards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Content Placeholder 6" descr="Screenshot of Monitoring and Analytics window">
            <a:extLst>
              <a:ext uri="{FF2B5EF4-FFF2-40B4-BE49-F238E27FC236}">
                <a16:creationId xmlns:a16="http://schemas.microsoft.com/office/drawing/2014/main" id="{9DE9DACB-8872-D93C-32EA-0BDAB144B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51" y="1433560"/>
            <a:ext cx="8325450" cy="469471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93333343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Explore Azure Monitor workbooks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3" name="Content Placeholder 6" descr="Screenshot of Analysis of Page Views, Usage and Time Spent on Page windows">
            <a:extLst>
              <a:ext uri="{FF2B5EF4-FFF2-40B4-BE49-F238E27FC236}">
                <a16:creationId xmlns:a16="http://schemas.microsoft.com/office/drawing/2014/main" id="{9F3DE4FB-6C75-412A-33B1-6C1C272A52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91650" y="1465867"/>
            <a:ext cx="9189050" cy="46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52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Power 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Content Placeholder 6" descr="Screenshot of IT Operations dashboard">
            <a:extLst>
              <a:ext uri="{FF2B5EF4-FFF2-40B4-BE49-F238E27FC236}">
                <a16:creationId xmlns:a16="http://schemas.microsoft.com/office/drawing/2014/main" id="{53A257FE-2580-E1EF-52E4-F75540CD1B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650" y="1431900"/>
            <a:ext cx="8427050" cy="46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182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A9C6D-FABD-7309-3D92-292473E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custom application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B0A1A6-6DA5-1E82-C88D-BD14699A77C2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E2C66080-DFA5-E751-68FC-E74E305956B4}"/>
              </a:ext>
            </a:extLst>
          </p:cNvPr>
          <p:cNvSpPr txBox="1">
            <a:spLocks/>
          </p:cNvSpPr>
          <p:nvPr/>
        </p:nvSpPr>
        <p:spPr>
          <a:xfrm>
            <a:off x="1322172" y="1671625"/>
            <a:ext cx="5219700" cy="338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+mj-lt"/>
              </a:rPr>
              <a:t>Advantages:</a:t>
            </a:r>
            <a:endParaRPr lang="en-US" sz="2200" dirty="0">
              <a:latin typeface="+mj-lt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32F5950-6F71-4B5D-273F-2751731609D4}"/>
              </a:ext>
            </a:extLst>
          </p:cNvPr>
          <p:cNvSpPr txBox="1">
            <a:spLocks/>
          </p:cNvSpPr>
          <p:nvPr/>
        </p:nvSpPr>
        <p:spPr>
          <a:xfrm>
            <a:off x="1479550" y="2231058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Complete flexibility</a:t>
            </a:r>
            <a:endParaRPr lang="en-IN" sz="1800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CCEAD4E-CABA-726E-2095-9A3605D09ED5}"/>
              </a:ext>
            </a:extLst>
          </p:cNvPr>
          <p:cNvSpPr txBox="1">
            <a:spLocks/>
          </p:cNvSpPr>
          <p:nvPr/>
        </p:nvSpPr>
        <p:spPr>
          <a:xfrm>
            <a:off x="1479550" y="2787949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Combine metrics and log data</a:t>
            </a:r>
            <a:endParaRPr lang="en-IN" sz="18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FCD3D7-A433-E023-A85A-D601E4A40961}"/>
              </a:ext>
            </a:extLst>
          </p:cNvPr>
          <p:cNvSpPr>
            <a:spLocks/>
          </p:cNvSpPr>
          <p:nvPr/>
        </p:nvSpPr>
        <p:spPr bwMode="auto">
          <a:xfrm>
            <a:off x="624243" y="3549090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AFAB028-79CB-8EC4-0356-30D4DB079FF1}"/>
              </a:ext>
            </a:extLst>
          </p:cNvPr>
          <p:cNvSpPr txBox="1">
            <a:spLocks/>
          </p:cNvSpPr>
          <p:nvPr/>
        </p:nvSpPr>
        <p:spPr>
          <a:xfrm>
            <a:off x="1322172" y="3658914"/>
            <a:ext cx="5219700" cy="3381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+mj-lt"/>
              </a:rPr>
              <a:t>Disadvantages: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4024ACD-B559-1287-9B02-CE230FE1E918}"/>
              </a:ext>
            </a:extLst>
          </p:cNvPr>
          <p:cNvSpPr txBox="1">
            <a:spLocks/>
          </p:cNvSpPr>
          <p:nvPr/>
        </p:nvSpPr>
        <p:spPr>
          <a:xfrm>
            <a:off x="1479550" y="4236981"/>
            <a:ext cx="5005101" cy="27699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/>
              <a:t>Significant engineering required</a:t>
            </a:r>
          </a:p>
        </p:txBody>
      </p:sp>
    </p:spTree>
    <p:extLst>
      <p:ext uri="{BB962C8B-B14F-4D97-AF65-F5344CB8AC3E}">
        <p14:creationId xmlns:p14="http://schemas.microsoft.com/office/powerpoint/2010/main" val="36743343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A9C6D-FABD-7309-3D92-292473E3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984885"/>
          </a:xfrm>
        </p:spPr>
        <p:txBody>
          <a:bodyPr/>
          <a:lstStyle/>
          <a:p>
            <a:r>
              <a:rPr lang="en-US" dirty="0"/>
              <a:t>Monitor pipeline health, including failure rate, duration, and flaky tests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04E3E-4DD9-C9AE-B94B-779F267E91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262" y="1916486"/>
            <a:ext cx="5219700" cy="338554"/>
          </a:xfrm>
        </p:spPr>
        <p:txBody>
          <a:bodyPr/>
          <a:lstStyle/>
          <a:p>
            <a:r>
              <a:rPr lang="en-US" dirty="0"/>
              <a:t>Monitoring and assessment targets</a:t>
            </a:r>
            <a:r>
              <a:rPr lang="en-US" sz="2200" dirty="0"/>
              <a:t>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051BE-56B3-61A1-C2F6-FE4D85C23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2508674"/>
            <a:ext cx="5217510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Failure rate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Duration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Flaky tests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FD5B1-86DC-F7A0-CF69-786474F6F7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916486"/>
            <a:ext cx="5219700" cy="677108"/>
          </a:xfrm>
        </p:spPr>
        <p:txBody>
          <a:bodyPr/>
          <a:lstStyle/>
          <a:p>
            <a:r>
              <a:rPr lang="en-US" dirty="0"/>
              <a:t>Monitoring and assessment services and tools</a:t>
            </a:r>
            <a:r>
              <a:rPr lang="en-US" sz="2200" dirty="0"/>
              <a:t>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6CB7D7-D8D8-3484-C3A6-2D7B03602A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17" y="2782994"/>
            <a:ext cx="5187106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Azure Pipelines reports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Application Insights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Service hooks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Third party monitoring tools</a:t>
            </a:r>
          </a:p>
        </p:txBody>
      </p:sp>
    </p:spTree>
    <p:extLst>
      <p:ext uri="{BB962C8B-B14F-4D97-AF65-F5344CB8AC3E}">
        <p14:creationId xmlns:p14="http://schemas.microsoft.com/office/powerpoint/2010/main" val="38127914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984885"/>
          </a:xfrm>
        </p:spPr>
        <p:txBody>
          <a:bodyPr/>
          <a:lstStyle/>
          <a:p>
            <a:r>
              <a:rPr lang="en-US" dirty="0"/>
              <a:t>Optimize a pipeline for cost, time, performance and reliability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5F15A5-609C-4112-D91D-330E4CC82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4765"/>
              </p:ext>
            </p:extLst>
          </p:nvPr>
        </p:nvGraphicFramePr>
        <p:xfrm>
          <a:off x="588262" y="1946780"/>
          <a:ext cx="10487408" cy="333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723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6814685">
                  <a:extLst>
                    <a:ext uri="{9D8B030D-6E8A-4147-A177-3AD203B41FA5}">
                      <a16:colId xmlns:a16="http://schemas.microsoft.com/office/drawing/2014/main" val="4059475217"/>
                    </a:ext>
                  </a:extLst>
                </a:gridCol>
              </a:tblGrid>
              <a:tr h="54915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Optimization strategy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Key considerations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Cost optimization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Right-size resources, use Azure spot VMs, review build configurations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Time optimization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Parallelize the build process, leverage caching, minimize unnecessary builds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64122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Performance optimization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Review and optimize scripts and tasks, choose efficient artifact storage solutions, and monitor and tune resource utilization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18045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Reliability optimization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Incorporate retry mechanisms, implement robust error logging and handling, and implement monitoring and alerting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91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5403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1276-2F19-4BAA-ACBA-DA11BA2B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Optimize a pipeline concurrency for performance and cost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C5F15A5-609C-4112-D91D-330E4CC82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16302"/>
              </p:ext>
            </p:extLst>
          </p:nvPr>
        </p:nvGraphicFramePr>
        <p:xfrm>
          <a:off x="588262" y="1558160"/>
          <a:ext cx="10487408" cy="3552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723">
                  <a:extLst>
                    <a:ext uri="{9D8B030D-6E8A-4147-A177-3AD203B41FA5}">
                      <a16:colId xmlns:a16="http://schemas.microsoft.com/office/drawing/2014/main" val="3422310454"/>
                    </a:ext>
                  </a:extLst>
                </a:gridCol>
                <a:gridCol w="6814685">
                  <a:extLst>
                    <a:ext uri="{9D8B030D-6E8A-4147-A177-3AD203B41FA5}">
                      <a16:colId xmlns:a16="http://schemas.microsoft.com/office/drawing/2014/main" val="4059475217"/>
                    </a:ext>
                  </a:extLst>
                </a:gridCol>
              </a:tblGrid>
              <a:tr h="54915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Optimization strategy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2200" b="0" i="0" dirty="0">
                          <a:solidFill>
                            <a:schemeClr val="tx1"/>
                          </a:solidFill>
                          <a:latin typeface="+mj-lt"/>
                        </a:rPr>
                        <a:t>Key considerations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515957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Utilize parallel jobs and stages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Divide task sequences in pipelines and utilize matrix builds and multi-stage pipelines. Keep a proper balance to minimize costs.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4803929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Leverage job dependencies and conditions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Define dependencies between pipeline stages and jobs and use job dependencies and conditions.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64122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Right-size pipeline agents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Choose the appropriate size and type of pipeline agents, create multiple agent pools, use dynamic agent allocation, and implement policies.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218045"/>
                  </a:ext>
                </a:extLst>
              </a:tr>
              <a:tr h="696361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243A5E"/>
                          </a:solidFill>
                          <a:effectLst/>
                          <a:latin typeface="+mj-lt"/>
                        </a:rPr>
                        <a:t>Monitor and adjust concurrency settings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Monitor pipeline performance metrics and adjust concurrency settings such as maximum parallelism and agent pool size.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910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79240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F64E6-A284-A5C8-BF28-E4B910ED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03: Share knowledge within teams</a:t>
            </a:r>
          </a:p>
        </p:txBody>
      </p:sp>
    </p:spTree>
    <p:extLst>
      <p:ext uri="{BB962C8B-B14F-4D97-AF65-F5344CB8AC3E}">
        <p14:creationId xmlns:p14="http://schemas.microsoft.com/office/powerpoint/2010/main" val="216693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9AC2BCB-99CA-DCC4-6DEF-ADCE04D06A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800767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Module 01: Implement tools to track usage and flow.</a:t>
            </a:r>
          </a:p>
          <a:p>
            <a:r>
              <a:rPr lang="en-US" dirty="0"/>
              <a:t>Module 02: Develop monitor and status dashboards.</a:t>
            </a:r>
          </a:p>
          <a:p>
            <a:r>
              <a:rPr lang="en-US" dirty="0"/>
              <a:t>Module 03: Share knowledge within teams.</a:t>
            </a:r>
          </a:p>
          <a:p>
            <a:r>
              <a:rPr lang="en-US" dirty="0"/>
              <a:t>Module 04: Design processes to automate application analytics.</a:t>
            </a:r>
          </a:p>
          <a:p>
            <a:r>
              <a:rPr lang="en-US" dirty="0"/>
              <a:t>Module 05: Manage alerts, Blameless retrospectives and a just culture.</a:t>
            </a:r>
          </a:p>
          <a:p>
            <a:r>
              <a:rPr lang="en-US" dirty="0"/>
              <a:t>Labs &amp; Learning Path review and takeaways.</a:t>
            </a:r>
          </a:p>
        </p:txBody>
      </p:sp>
    </p:spTree>
    <p:extLst>
      <p:ext uri="{BB962C8B-B14F-4D97-AF65-F5344CB8AC3E}">
        <p14:creationId xmlns:p14="http://schemas.microsoft.com/office/powerpoint/2010/main" val="1239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acquired knowledge within development teams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24243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1" y="1625251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Organizational knowledge is acquired over time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24243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1" y="2566806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Organizational knowledge can easily be lost through staff turnover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24243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1" y="3508361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Relearning old lessons is wasteful and expensive</a:t>
            </a:r>
          </a:p>
        </p:txBody>
      </p:sp>
    </p:spTree>
    <p:extLst>
      <p:ext uri="{BB962C8B-B14F-4D97-AF65-F5344CB8AC3E}">
        <p14:creationId xmlns:p14="http://schemas.microsoft.com/office/powerpoint/2010/main" val="34944278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5743C3-DDF5-ED98-D739-AD9F1F556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2044700"/>
            <a:ext cx="10879720" cy="37887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spcBef>
                <a:spcPts val="600"/>
              </a:spcBef>
              <a:spcAft>
                <a:spcPts val="300"/>
              </a:spcAft>
              <a:buSzPct val="90000"/>
              <a:defRPr/>
            </a:pPr>
            <a:endParaRPr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8C7FD-BDBB-9AC2-01F0-01256160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DevOps project wikis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E2A6E-D7D2-29CD-BC90-30DDF24734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ctr">
            <a:noAutofit/>
          </a:bodyPr>
          <a:lstStyle/>
          <a:p>
            <a:r>
              <a:rPr lang="en-US" sz="2200" dirty="0"/>
              <a:t>Created in Azure DevOps projects, stored in a repository</a:t>
            </a:r>
          </a:p>
        </p:txBody>
      </p:sp>
      <p:pic>
        <p:nvPicPr>
          <p:cNvPr id="8" name="Picture 7" descr="Screenshot of the Azure DevOps Wiki.">
            <a:extLst>
              <a:ext uri="{FF2B5EF4-FFF2-40B4-BE49-F238E27FC236}">
                <a16:creationId xmlns:a16="http://schemas.microsoft.com/office/drawing/2014/main" id="{58A25ADE-8F1C-21F5-FE86-61D8641D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70" y="2477170"/>
            <a:ext cx="10552381" cy="2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1180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5743C3-DDF5-ED98-D739-AD9F1F556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2476501"/>
            <a:ext cx="10879720" cy="33569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spcBef>
                <a:spcPts val="600"/>
              </a:spcBef>
              <a:spcAft>
                <a:spcPts val="300"/>
              </a:spcAft>
              <a:buSzPct val="90000"/>
              <a:defRPr/>
            </a:pPr>
            <a:endParaRPr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8C7FD-BDBB-9AC2-01F0-012561603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 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E2A6E-D7D2-29CD-BC90-30DDF24734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anchor="t">
            <a:no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200" dirty="0"/>
              <a:t>Written in markdown and can contain file attachments, including videos</a:t>
            </a:r>
          </a:p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sz="2200" dirty="0"/>
              <a:t>Supports insertion of Mermaid diagrams</a:t>
            </a:r>
          </a:p>
        </p:txBody>
      </p:sp>
      <p:pic>
        <p:nvPicPr>
          <p:cNvPr id="7" name="Picture 6" descr="Screenshot of the Wiki Mermaid diagram.">
            <a:extLst>
              <a:ext uri="{FF2B5EF4-FFF2-40B4-BE49-F238E27FC236}">
                <a16:creationId xmlns:a16="http://schemas.microsoft.com/office/drawing/2014/main" id="{0317DF5E-7D9C-A66B-570B-249C5566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06" y="2657929"/>
            <a:ext cx="9988308" cy="1733820"/>
          </a:xfrm>
          <a:prstGeom prst="rect">
            <a:avLst/>
          </a:prstGeom>
        </p:spPr>
      </p:pic>
      <p:pic>
        <p:nvPicPr>
          <p:cNvPr id="5" name="Picture 4" descr="Screenshot of the Wiki and Mermaid diagram rendered.">
            <a:extLst>
              <a:ext uri="{FF2B5EF4-FFF2-40B4-BE49-F238E27FC236}">
                <a16:creationId xmlns:a16="http://schemas.microsoft.com/office/drawing/2014/main" id="{CAE772B0-569D-69CC-F724-D3B01A73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75" y="4404449"/>
            <a:ext cx="7146572" cy="11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9644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Integrate GitHub and Azure DevOps with Microsoft Teams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615553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GitHub with Microsoft Teams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:</a:t>
            </a:r>
            <a:endParaRPr lang="en-US" sz="22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DEAD2-9859-6A73-0A3E-D53B95BE2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93817"/>
            <a:ext cx="4547870" cy="1938433"/>
          </a:xfrm>
        </p:spPr>
        <p:txBody>
          <a:bodyPr>
            <a:noAutofit/>
          </a:bodyPr>
          <a:lstStyle/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cs typeface="Segoe UI"/>
              </a:rPr>
              <a:t>Install the GitHub app for Microsoft Teams from the Microsoft Teams app store or directly from GitHub: </a:t>
            </a:r>
            <a:r>
              <a:rPr lang="en-US" sz="1800" dirty="0">
                <a:cs typeface="Segoe UI"/>
                <a:hlinkClick r:id="rId2"/>
              </a:rPr>
              <a:t>http://teams.github.com/</a:t>
            </a:r>
            <a:endParaRPr lang="en-US" sz="1800" dirty="0">
              <a:cs typeface="Segoe UI"/>
            </a:endParaRP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cs typeface="Segoe UI"/>
              </a:rPr>
              <a:t>Subscribe to notifications for pull requests and issues using the command: </a:t>
            </a:r>
            <a:r>
              <a:rPr lang="en-US" sz="1800" i="1" dirty="0">
                <a:solidFill>
                  <a:schemeClr val="accent2"/>
                </a:solidFill>
                <a:cs typeface="Segoe UI"/>
              </a:rPr>
              <a:t>@github subscribe&lt;organization&gt;/&lt;repository&gt;</a:t>
            </a: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cs typeface="Segoe UI"/>
              </a:rPr>
              <a:t>Customize notifications by subscribing or unsubscribing to specific features using </a:t>
            </a:r>
            <a:r>
              <a:rPr lang="en-US" sz="1800" i="1" dirty="0">
                <a:solidFill>
                  <a:schemeClr val="accent2"/>
                </a:solidFill>
                <a:cs typeface="Segoe UI"/>
              </a:rPr>
              <a:t>@github subscribe owner/repo [feature] @github unsubscribe owner/repo [feature]</a:t>
            </a: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cs typeface="Segoe UI"/>
              </a:rPr>
              <a:t>Subscribe to GitHub Actions workflows run notifications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CBBADF-894B-3A41-054E-49627F7ADD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615553"/>
          </a:xfrm>
        </p:spPr>
        <p:txBody>
          <a:bodyPr>
            <a:noAutofit/>
          </a:bodyPr>
          <a:lstStyle/>
          <a:p>
            <a:r>
              <a:rPr lang="en-US" dirty="0"/>
              <a:t>Azure DevOps with Microsoft Teams</a:t>
            </a:r>
            <a:r>
              <a:rPr lang="en-US" sz="2200" dirty="0"/>
              <a:t>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49BAF-CF8E-B64D-0AF2-4B17BD613D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2030" y="2093817"/>
            <a:ext cx="5187106" cy="1938433"/>
          </a:xfrm>
        </p:spPr>
        <p:txBody>
          <a:bodyPr>
            <a:noAutofit/>
          </a:bodyPr>
          <a:lstStyle/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Azure Boards integration</a:t>
            </a:r>
          </a:p>
          <a:p>
            <a:pPr marL="413766" lvl="1" indent="-285750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Access the App store in Microsoft Teams, install the app, and use the </a:t>
            </a:r>
            <a:r>
              <a:rPr lang="en-US" sz="1600" i="1" dirty="0">
                <a:solidFill>
                  <a:schemeClr val="accent2"/>
                </a:solidFill>
              </a:rPr>
              <a:t>@azure boards </a:t>
            </a:r>
            <a:r>
              <a:rPr lang="en-US" sz="1600" dirty="0"/>
              <a:t>command</a:t>
            </a:r>
            <a:endParaRPr lang="en-US" sz="1600" dirty="0">
              <a:solidFill>
                <a:schemeClr val="tx1"/>
              </a:solidFill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b="1" dirty="0">
                <a:cs typeface="Segoe UI"/>
              </a:rPr>
              <a:t>Azure Repos integration</a:t>
            </a:r>
          </a:p>
          <a:p>
            <a:pPr marL="413766" lvl="1" indent="-285750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cs typeface="Segoe UI"/>
              </a:rPr>
              <a:t>Access the App store in Microsoft Teams, install the app, and use the </a:t>
            </a:r>
            <a:r>
              <a:rPr lang="en-US" sz="1600" dirty="0">
                <a:solidFill>
                  <a:schemeClr val="accent2"/>
                </a:solidFill>
                <a:cs typeface="Segoe UI"/>
              </a:rPr>
              <a:t>@azure repos </a:t>
            </a:r>
            <a:r>
              <a:rPr lang="en-US" sz="1600" dirty="0">
                <a:cs typeface="Segoe UI"/>
              </a:rPr>
              <a:t>command</a:t>
            </a: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/>
                </a:solidFill>
                <a:cs typeface="Segoe UI"/>
              </a:rPr>
              <a:t>Azure Pipelines integration</a:t>
            </a:r>
          </a:p>
          <a:p>
            <a:pPr marL="413766" lvl="1" indent="-285750">
              <a:spcBef>
                <a:spcPts val="600"/>
              </a:spcBef>
              <a:spcAft>
                <a:spcPts val="3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cs typeface="Segoe UI"/>
              </a:rPr>
              <a:t>Access the App store in Microsoft Teams, install the app, and use the </a:t>
            </a:r>
            <a:r>
              <a:rPr lang="en-US" sz="1600" i="1" dirty="0">
                <a:solidFill>
                  <a:schemeClr val="accent2"/>
                </a:solidFill>
                <a:cs typeface="Segoe UI"/>
              </a:rPr>
              <a:t>@azure pipelines</a:t>
            </a:r>
            <a:r>
              <a:rPr lang="en-US" sz="1600" dirty="0">
                <a:cs typeface="Segoe UI"/>
              </a:rPr>
              <a:t> command</a:t>
            </a:r>
            <a:endParaRPr lang="en-US" sz="1600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3005157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1F64E6-A284-A5C8-BF28-E4B910ED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153504"/>
            <a:ext cx="6345239" cy="1846659"/>
          </a:xfrm>
        </p:spPr>
        <p:txBody>
          <a:bodyPr/>
          <a:lstStyle/>
          <a:p>
            <a:r>
              <a:rPr lang="en-US" dirty="0"/>
              <a:t>Module 04: Design processes to automate application analytics</a:t>
            </a:r>
          </a:p>
        </p:txBody>
      </p:sp>
    </p:spTree>
    <p:extLst>
      <p:ext uri="{BB962C8B-B14F-4D97-AF65-F5344CB8AC3E}">
        <p14:creationId xmlns:p14="http://schemas.microsoft.com/office/powerpoint/2010/main" val="327818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rapid responses and augmented search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1" y="162525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 Agile teams, issues that “slip through the cracks” directly impact end-users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1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Speedy resolution required – even if root cause determined later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1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Large volume of infrastructure and application logs to search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38646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1" y="444991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Augmented search uses semantic processing, statistical models, and ML</a:t>
            </a:r>
          </a:p>
        </p:txBody>
      </p:sp>
    </p:spTree>
    <p:extLst>
      <p:ext uri="{BB962C8B-B14F-4D97-AF65-F5344CB8AC3E}">
        <p14:creationId xmlns:p14="http://schemas.microsoft.com/office/powerpoint/2010/main" val="3261643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A9C6D-FABD-7309-3D92-292473E3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telemetry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04E3E-4DD9-C9AE-B94B-779F267E91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sz="2200" dirty="0"/>
              <a:t>Benefits: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051BE-56B3-61A1-C2F6-FE4D85C23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2085764"/>
            <a:ext cx="5217510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Provides detailed accurate insights on usage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Monitors an object while physically far removed from 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FD5B1-86DC-F7A0-CF69-786474F6F7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sz="2200" dirty="0"/>
              <a:t>Challenges: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26CB7D7-D8D8-3484-C3A6-2D7B03602A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6712" y="2085763"/>
            <a:ext cx="5187106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Do end users want it enabled?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Users might not be comfortable with being monitored</a:t>
            </a:r>
          </a:p>
        </p:txBody>
      </p:sp>
    </p:spTree>
    <p:extLst>
      <p:ext uri="{BB962C8B-B14F-4D97-AF65-F5344CB8AC3E}">
        <p14:creationId xmlns:p14="http://schemas.microsoft.com/office/powerpoint/2010/main" val="234970886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monitoring tools and technologies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2525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Synthetic monitoring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Alert management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Deployment automation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38646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2" y="444991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97080060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73856-3638-0818-EEF3-509B2F60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IT Service Management Connector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8626B5-2195-88FE-9AA7-FFEBBB8266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592744"/>
          </a:xfrm>
        </p:spPr>
        <p:txBody>
          <a:bodyPr/>
          <a:lstStyle/>
          <a:p>
            <a:pPr marL="0" lv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Advantages:</a:t>
            </a:r>
          </a:p>
          <a:p>
            <a:pPr marL="136525" indent="228600" fontAlgn="ctr">
              <a:spcBef>
                <a:spcPts val="600"/>
              </a:spcBef>
              <a:spcAft>
                <a:spcPts val="600"/>
              </a:spcAft>
            </a:pPr>
            <a:r>
              <a:rPr lang="en-AU" sz="1800" dirty="0">
                <a:solidFill>
                  <a:schemeClr val="tx1"/>
                </a:solidFill>
              </a:rPr>
              <a:t>Create an incident or alert in your service desk solution based on alerts from Azure</a:t>
            </a:r>
            <a:endParaRPr lang="en-IN" sz="1800" dirty="0">
              <a:solidFill>
                <a:schemeClr val="tx1"/>
              </a:solidFill>
            </a:endParaRPr>
          </a:p>
          <a:p>
            <a:pPr marL="136525" indent="228600" fontAlgn="ctr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Sync incident data from service desk solution to Azure Log Analytics</a:t>
            </a:r>
          </a:p>
          <a:p>
            <a:pPr marL="136525" indent="228600" fontAlgn="ctr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Correlate service desk data with Log Analytics data</a:t>
            </a:r>
          </a:p>
        </p:txBody>
      </p:sp>
    </p:spTree>
    <p:extLst>
      <p:ext uri="{BB962C8B-B14F-4D97-AF65-F5344CB8AC3E}">
        <p14:creationId xmlns:p14="http://schemas.microsoft.com/office/powerpoint/2010/main" val="267073771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925732-9429-639C-3375-31FD7883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153504"/>
            <a:ext cx="6345239" cy="1846659"/>
          </a:xfrm>
        </p:spPr>
        <p:txBody>
          <a:bodyPr/>
          <a:lstStyle/>
          <a:p>
            <a:r>
              <a:rPr lang="en-US" dirty="0"/>
              <a:t>Module 05: Manage alerts, Blameless retrospectives and a just culture</a:t>
            </a:r>
          </a:p>
        </p:txBody>
      </p:sp>
    </p:spTree>
    <p:extLst>
      <p:ext uri="{BB962C8B-B14F-4D97-AF65-F5344CB8AC3E}">
        <p14:creationId xmlns:p14="http://schemas.microsoft.com/office/powerpoint/2010/main" val="377308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DCDD1E-BC1B-060A-2068-7401C12E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01: Implement tools to track usage and flow</a:t>
            </a:r>
          </a:p>
        </p:txBody>
      </p:sp>
    </p:spTree>
    <p:extLst>
      <p:ext uri="{BB962C8B-B14F-4D97-AF65-F5344CB8AC3E}">
        <p14:creationId xmlns:p14="http://schemas.microsoft.com/office/powerpoint/2010/main" val="183781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2B9FAEB-5FC9-F4D2-D2A8-8A539544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483114"/>
            <a:ext cx="1091518" cy="1091672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>
            <a:outerShdw blurRad="38100" sx="102000" sy="102000" algn="ctr" rotWithShape="0">
              <a:prstClr val="black">
                <a:alpha val="7000"/>
              </a:prst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when to get notifications</a:t>
            </a:r>
          </a:p>
        </p:txBody>
      </p:sp>
      <p:sp>
        <p:nvSpPr>
          <p:cNvPr id="2" name="magnify" title="Icon of a magnifying glass">
            <a:extLst>
              <a:ext uri="{FF2B5EF4-FFF2-40B4-BE49-F238E27FC236}">
                <a16:creationId xmlns:a16="http://schemas.microsoft.com/office/drawing/2014/main" id="{15927072-DAD3-24AD-ECC2-64EC6C4CE733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859744" y="2759227"/>
            <a:ext cx="549956" cy="539446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2700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E813AB-FF78-24BA-6CF6-CFEE64C5DD3F}"/>
              </a:ext>
            </a:extLst>
          </p:cNvPr>
          <p:cNvSpPr txBox="1">
            <a:spLocks/>
          </p:cNvSpPr>
          <p:nvPr/>
        </p:nvSpPr>
        <p:spPr>
          <a:xfrm>
            <a:off x="1888218" y="2474952"/>
            <a:ext cx="8077201" cy="1156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Application Insights</a:t>
            </a:r>
            <a:r>
              <a:rPr lang="en-US" sz="2400" dirty="0">
                <a:solidFill>
                  <a:srgbClr val="0078D4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automatically analyzes the performance of your web application and can warn you about potential problems</a:t>
            </a:r>
          </a:p>
        </p:txBody>
      </p:sp>
    </p:spTree>
    <p:extLst>
      <p:ext uri="{BB962C8B-B14F-4D97-AF65-F5344CB8AC3E}">
        <p14:creationId xmlns:p14="http://schemas.microsoft.com/office/powerpoint/2010/main" val="267086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772804-0133-F86B-F238-029E7867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how to fix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039D3E-F9DD-A5FF-E7EA-8C01AE1F0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5"/>
            <a:ext cx="6034314" cy="1323439"/>
          </a:xfrm>
        </p:spPr>
        <p:txBody>
          <a:bodyPr/>
          <a:lstStyle/>
          <a:p>
            <a:pPr marL="304800" indent="-3048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Triage (how many users/ops are affected?)</a:t>
            </a:r>
          </a:p>
          <a:p>
            <a:pPr marL="304800" indent="-3048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Scope (all traffic or some pages?)</a:t>
            </a:r>
          </a:p>
          <a:p>
            <a:pPr marL="304800" indent="-3048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Diagnose (often will suggest the issue)</a:t>
            </a:r>
          </a:p>
        </p:txBody>
      </p:sp>
      <p:pic>
        <p:nvPicPr>
          <p:cNvPr id="10" name="Picture Placeholder 9" descr="Screenshot of the alerts from the Azure Portal.">
            <a:extLst>
              <a:ext uri="{FF2B5EF4-FFF2-40B4-BE49-F238E27FC236}">
                <a16:creationId xmlns:a16="http://schemas.microsoft.com/office/drawing/2014/main" id="{0FB4CFA0-F32E-08DC-D498-6F9D3B75057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544544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smart detection notifications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Screenshot of Smart Detection settings window">
            <a:extLst>
              <a:ext uri="{FF2B5EF4-FFF2-40B4-BE49-F238E27FC236}">
                <a16:creationId xmlns:a16="http://schemas.microsoft.com/office/drawing/2014/main" id="{2D0979D7-6519-B330-A2FB-02188862E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8700" y="1423794"/>
            <a:ext cx="8134950" cy="4714248"/>
          </a:xfrm>
          <a:custGeom>
            <a:avLst/>
            <a:gdLst>
              <a:gd name="connsiteX0" fmla="*/ 0 w 8625206"/>
              <a:gd name="connsiteY0" fmla="*/ 0 h 4998354"/>
              <a:gd name="connsiteX1" fmla="*/ 8625206 w 8625206"/>
              <a:gd name="connsiteY1" fmla="*/ 0 h 4998354"/>
              <a:gd name="connsiteX2" fmla="*/ 8625206 w 8625206"/>
              <a:gd name="connsiteY2" fmla="*/ 4998354 h 4998354"/>
              <a:gd name="connsiteX3" fmla="*/ 0 w 8625206"/>
              <a:gd name="connsiteY3" fmla="*/ 4998354 h 499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5206" h="4998354">
                <a:moveTo>
                  <a:pt x="0" y="0"/>
                </a:moveTo>
                <a:lnTo>
                  <a:pt x="8625206" y="0"/>
                </a:lnTo>
                <a:lnTo>
                  <a:pt x="8625206" y="4998354"/>
                </a:lnTo>
                <a:lnTo>
                  <a:pt x="0" y="4998354"/>
                </a:lnTo>
                <a:close/>
              </a:path>
            </a:pathLst>
          </a:custGeo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249995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performance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2525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Triage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Diagnose slow page loads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Improve slow pages</a:t>
            </a:r>
          </a:p>
        </p:txBody>
      </p:sp>
    </p:spTree>
    <p:extLst>
      <p:ext uri="{BB962C8B-B14F-4D97-AF65-F5344CB8AC3E}">
        <p14:creationId xmlns:p14="http://schemas.microsoft.com/office/powerpoint/2010/main" val="412515416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Understand server response time degradation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1" y="1625251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IE" sz="2200" dirty="0"/>
              <a:t>Response time compared to normal response time</a:t>
            </a:r>
            <a:endParaRPr lang="en-IN" sz="2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389842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1" y="2453292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488950"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dirty="0">
                <a:solidFill>
                  <a:schemeClr val="tx1"/>
                </a:solidFill>
              </a:rPr>
              <a:t>Number of affected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217883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1" y="3281333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IE" sz="2200" dirty="0">
                <a:solidFill>
                  <a:schemeClr val="tx1"/>
                </a:solidFill>
              </a:rPr>
              <a:t>Average response time</a:t>
            </a:r>
            <a:endParaRPr lang="en-IN" sz="2200" kern="12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045924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1" y="3940097"/>
            <a:ext cx="10277693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/>
                </a:solidFill>
              </a:rPr>
              <a:t>Count of this operation requests on the day of detection and 7 days before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548D77-E70E-7A23-CFE0-97A36BB0C2C8}"/>
              </a:ext>
            </a:extLst>
          </p:cNvPr>
          <p:cNvSpPr>
            <a:spLocks/>
          </p:cNvSpPr>
          <p:nvPr/>
        </p:nvSpPr>
        <p:spPr bwMode="auto">
          <a:xfrm>
            <a:off x="631902" y="487396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CBA7D5-2B37-9221-E28E-524C52A8F09A}"/>
              </a:ext>
            </a:extLst>
          </p:cNvPr>
          <p:cNvSpPr txBox="1">
            <a:spLocks/>
          </p:cNvSpPr>
          <p:nvPr/>
        </p:nvSpPr>
        <p:spPr>
          <a:xfrm>
            <a:off x="1322171" y="4768137"/>
            <a:ext cx="10277693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/>
                </a:solidFill>
              </a:rPr>
              <a:t>Correlation between degradation in this operation and degradations in related dependencies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C933DE-0702-F98E-4391-CDD9B38BF1D9}"/>
              </a:ext>
            </a:extLst>
          </p:cNvPr>
          <p:cNvSpPr>
            <a:spLocks/>
          </p:cNvSpPr>
          <p:nvPr/>
        </p:nvSpPr>
        <p:spPr bwMode="auto">
          <a:xfrm>
            <a:off x="631902" y="570200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BB2BE5D-2918-C47F-986F-E34B6156C967}"/>
              </a:ext>
            </a:extLst>
          </p:cNvPr>
          <p:cNvSpPr txBox="1">
            <a:spLocks/>
          </p:cNvSpPr>
          <p:nvPr/>
        </p:nvSpPr>
        <p:spPr>
          <a:xfrm>
            <a:off x="1322171" y="5765455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Links to help diagnose the problem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739062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2B9FAEB-5FC9-F4D2-D2A8-8A539544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34683" y="1763024"/>
            <a:ext cx="1091518" cy="1091672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>
            <a:outerShdw blurRad="38100" sx="102000" sy="102000" algn="ctr" rotWithShape="0">
              <a:prstClr val="black">
                <a:alpha val="7000"/>
              </a:prst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3FCD15-6BA6-656A-6C03-66BAC7574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34683" y="3420374"/>
            <a:ext cx="1091518" cy="1091672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>
            <a:outerShdw blurRad="38100" sx="102000" sy="102000" algn="ctr" rotWithShape="0">
              <a:prstClr val="black">
                <a:alpha val="7000"/>
              </a:prst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8666796" cy="492443"/>
          </a:xfrm>
        </p:spPr>
        <p:txBody>
          <a:bodyPr wrap="square"/>
          <a:lstStyle/>
          <a:p>
            <a:r>
              <a:rPr lang="en-US" dirty="0"/>
              <a:t>Reduce meaningless and non-actionable alerts</a:t>
            </a:r>
          </a:p>
        </p:txBody>
      </p:sp>
      <p:sp>
        <p:nvSpPr>
          <p:cNvPr id="5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6842E65D-558B-5982-F33C-CEC137990D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5464" y="2060735"/>
            <a:ext cx="549956" cy="496250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2700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E813AB-FF78-24BA-6CF6-CFEE64C5DD3F}"/>
              </a:ext>
            </a:extLst>
          </p:cNvPr>
          <p:cNvSpPr txBox="1">
            <a:spLocks/>
          </p:cNvSpPr>
          <p:nvPr/>
        </p:nvSpPr>
        <p:spPr>
          <a:xfrm>
            <a:off x="1933938" y="1882044"/>
            <a:ext cx="8077201" cy="853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dirty="0"/>
              <a:t>Monitoring and alerting enables a system to tell us when it’s broken, or, potentially, what’s about to break</a:t>
            </a:r>
          </a:p>
        </p:txBody>
      </p:sp>
      <p:sp>
        <p:nvSpPr>
          <p:cNvPr id="6" name="information" title="Icon of a circle with the letter i inside">
            <a:extLst>
              <a:ext uri="{FF2B5EF4-FFF2-40B4-BE49-F238E27FC236}">
                <a16:creationId xmlns:a16="http://schemas.microsoft.com/office/drawing/2014/main" id="{9CC05993-59C3-F963-516D-2DCAA46095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05465" y="3689551"/>
            <a:ext cx="549956" cy="553318"/>
          </a:xfrm>
          <a:custGeom>
            <a:avLst/>
            <a:gdLst>
              <a:gd name="T0" fmla="*/ 0 w 333"/>
              <a:gd name="T1" fmla="*/ 170 h 340"/>
              <a:gd name="T2" fmla="*/ 167 w 333"/>
              <a:gd name="T3" fmla="*/ 0 h 340"/>
              <a:gd name="T4" fmla="*/ 333 w 333"/>
              <a:gd name="T5" fmla="*/ 170 h 340"/>
              <a:gd name="T6" fmla="*/ 167 w 333"/>
              <a:gd name="T7" fmla="*/ 340 h 340"/>
              <a:gd name="T8" fmla="*/ 0 w 333"/>
              <a:gd name="T9" fmla="*/ 170 h 340"/>
              <a:gd name="T10" fmla="*/ 163 w 333"/>
              <a:gd name="T11" fmla="*/ 252 h 340"/>
              <a:gd name="T12" fmla="*/ 163 w 333"/>
              <a:gd name="T13" fmla="*/ 150 h 340"/>
              <a:gd name="T14" fmla="*/ 163 w 333"/>
              <a:gd name="T15" fmla="*/ 121 h 340"/>
              <a:gd name="T16" fmla="*/ 163 w 333"/>
              <a:gd name="T17" fmla="*/ 88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3" h="340">
                <a:moveTo>
                  <a:pt x="0" y="170"/>
                </a:moveTo>
                <a:cubicBezTo>
                  <a:pt x="0" y="76"/>
                  <a:pt x="75" y="0"/>
                  <a:pt x="167" y="0"/>
                </a:cubicBezTo>
                <a:cubicBezTo>
                  <a:pt x="259" y="0"/>
                  <a:pt x="333" y="76"/>
                  <a:pt x="333" y="170"/>
                </a:cubicBezTo>
                <a:cubicBezTo>
                  <a:pt x="333" y="264"/>
                  <a:pt x="259" y="340"/>
                  <a:pt x="167" y="340"/>
                </a:cubicBezTo>
                <a:cubicBezTo>
                  <a:pt x="75" y="340"/>
                  <a:pt x="0" y="264"/>
                  <a:pt x="0" y="170"/>
                </a:cubicBezTo>
                <a:close/>
                <a:moveTo>
                  <a:pt x="163" y="252"/>
                </a:moveTo>
                <a:cubicBezTo>
                  <a:pt x="163" y="150"/>
                  <a:pt x="163" y="150"/>
                  <a:pt x="163" y="150"/>
                </a:cubicBezTo>
                <a:moveTo>
                  <a:pt x="163" y="121"/>
                </a:moveTo>
                <a:cubicBezTo>
                  <a:pt x="163" y="88"/>
                  <a:pt x="163" y="88"/>
                  <a:pt x="163" y="88"/>
                </a:cubicBezTo>
              </a:path>
            </a:pathLst>
          </a:custGeom>
          <a:noFill/>
          <a:ln w="12700" cap="sq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9849E2BF-F074-0770-25E3-F3FE3E38EBFC}"/>
              </a:ext>
            </a:extLst>
          </p:cNvPr>
          <p:cNvSpPr txBox="1">
            <a:spLocks/>
          </p:cNvSpPr>
          <p:nvPr/>
        </p:nvSpPr>
        <p:spPr>
          <a:xfrm>
            <a:off x="1933938" y="3539394"/>
            <a:ext cx="8077201" cy="853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buNone/>
            </a:pPr>
            <a:r>
              <a:rPr lang="en-US" sz="2400" dirty="0">
                <a:solidFill>
                  <a:schemeClr val="tx1"/>
                </a:solidFill>
              </a:rPr>
              <a:t>Alerts requesting immediate action should be urgent, important, actionable, and real</a:t>
            </a:r>
          </a:p>
        </p:txBody>
      </p:sp>
    </p:spTree>
    <p:extLst>
      <p:ext uri="{BB962C8B-B14F-4D97-AF65-F5344CB8AC3E}">
        <p14:creationId xmlns:p14="http://schemas.microsoft.com/office/powerpoint/2010/main" val="15141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AB5453-5247-2785-2B76-D3687465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92531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984885"/>
          </a:xfrm>
        </p:spPr>
        <p:txBody>
          <a:bodyPr/>
          <a:lstStyle/>
          <a:p>
            <a:r>
              <a:rPr lang="en-US" dirty="0"/>
              <a:t>Lab</a:t>
            </a:r>
            <a:r>
              <a:rPr lang="en-US"/>
              <a:t>: Monitoring Application Performance with Azure Load Testing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836A18-3E1E-E2A1-CFC8-1463DF7954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lvl="1" indent="0">
              <a:buNone/>
            </a:pPr>
            <a:r>
              <a:rPr lang="en-US" sz="2200" dirty="0">
                <a:latin typeface="+mj-lt"/>
              </a:rPr>
              <a:t>Lab overview: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AA9D9E3-AB31-F0A4-F8A3-47ED7F8B257B}"/>
              </a:ext>
            </a:extLst>
          </p:cNvPr>
          <p:cNvSpPr txBox="1">
            <a:spLocks/>
          </p:cNvSpPr>
          <p:nvPr/>
        </p:nvSpPr>
        <p:spPr>
          <a:xfrm>
            <a:off x="588266" y="3044599"/>
            <a:ext cx="2287767" cy="2492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9889" marR="0" indent="-13988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32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0453" marR="0" indent="-13056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944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3259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176"/>
              </a:spcAft>
              <a:buNone/>
            </a:pPr>
            <a:r>
              <a:rPr lang="en-US" sz="1800" dirty="0">
                <a:cs typeface="Segoe UI" panose="020B0502040204020203" pitchFamily="34" charset="0"/>
              </a:rPr>
              <a:t>In this lab, you’ll learn about how you can add Application Insights to an existing web application, as well as how to monitor the application via the Azure portal.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7E879E-80F4-43F0-90B5-26373372CF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defTabSz="951304"/>
            <a:r>
              <a:rPr lang="en-US" sz="2200" dirty="0"/>
              <a:t>Objectives: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9E143F-C8B9-BCBD-7E6E-2342F5A2505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347784"/>
            <a:ext cx="7241633" cy="1941318"/>
          </a:xfrm>
        </p:spPr>
        <p:txBody>
          <a:bodyPr/>
          <a:lstStyle/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Deploy Azure App Service web apps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Generate and monitor Azure web app application traffic by using Application Insights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Investigate Azure web app performance by using Application Insights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Track Azure web app usage by using Application Insights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Create Azure web app alerts by using Application Insights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27E3449-618B-FB96-D4F5-AF418E8128FA}"/>
              </a:ext>
            </a:extLst>
          </p:cNvPr>
          <p:cNvSpPr txBox="1">
            <a:spLocks/>
          </p:cNvSpPr>
          <p:nvPr/>
        </p:nvSpPr>
        <p:spPr>
          <a:xfrm>
            <a:off x="4293788" y="4279320"/>
            <a:ext cx="536422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51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70453" marR="0" indent="-111912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Duration:</a:t>
            </a:r>
          </a:p>
        </p:txBody>
      </p:sp>
      <p:graphicFrame>
        <p:nvGraphicFramePr>
          <p:cNvPr id="2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B67A6175-9497-BEE0-AE76-7C4026C4B8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710422"/>
              </p:ext>
            </p:extLst>
          </p:nvPr>
        </p:nvGraphicFramePr>
        <p:xfrm>
          <a:off x="5714880" y="4317600"/>
          <a:ext cx="1965427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388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Lab: Sharing team knowledge using Azure project wikis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836A18-3E1E-E2A1-CFC8-1463DF7954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lvl="1" indent="0">
              <a:buNone/>
            </a:pPr>
            <a:r>
              <a:rPr lang="en-US" sz="2200" dirty="0">
                <a:latin typeface="+mj-lt"/>
              </a:rPr>
              <a:t>Lab overview: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AA9D9E3-AB31-F0A4-F8A3-47ED7F8B257B}"/>
              </a:ext>
            </a:extLst>
          </p:cNvPr>
          <p:cNvSpPr txBox="1">
            <a:spLocks/>
          </p:cNvSpPr>
          <p:nvPr/>
        </p:nvSpPr>
        <p:spPr>
          <a:xfrm>
            <a:off x="588266" y="3044599"/>
            <a:ext cx="2287767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9889" marR="0" indent="-13988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32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0453" marR="0" indent="-13056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944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3259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176"/>
              </a:spcAft>
              <a:buNone/>
            </a:pPr>
            <a:r>
              <a:rPr lang="en-US" sz="1800" dirty="0">
                <a:cs typeface="Segoe UI" panose="020B0502040204020203" pitchFamily="34" charset="0"/>
              </a:rPr>
              <a:t>In this lab, you will create and configure wiki in an Azure DevOps, including managing markdown content and creating a Mermaid diagram.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7E879E-80F4-43F0-90B5-26373372CF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defTabSz="951304"/>
            <a:r>
              <a:rPr lang="en-US" sz="2200" dirty="0"/>
              <a:t>Objectives: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9E143F-C8B9-BCBD-7E6E-2342F5A2505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1193800"/>
          </a:xfrm>
        </p:spPr>
        <p:txBody>
          <a:bodyPr/>
          <a:lstStyle/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Create a wiki in an Azure Project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Add and edit markdown</a:t>
            </a:r>
          </a:p>
          <a:p>
            <a:pPr marL="224097" indent="-224097">
              <a:spcBef>
                <a:spcPts val="0"/>
              </a:spcBef>
              <a:spcAft>
                <a:spcPts val="400"/>
              </a:spcAft>
            </a:pPr>
            <a:r>
              <a:rPr lang="en-US" sz="1800" dirty="0"/>
              <a:t>Create a Mermaid diagram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27E3449-618B-FB96-D4F5-AF418E8128FA}"/>
              </a:ext>
            </a:extLst>
          </p:cNvPr>
          <p:cNvSpPr txBox="1">
            <a:spLocks/>
          </p:cNvSpPr>
          <p:nvPr/>
        </p:nvSpPr>
        <p:spPr>
          <a:xfrm>
            <a:off x="4293788" y="4279320"/>
            <a:ext cx="536422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51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70453" marR="0" indent="-111912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Duration:</a:t>
            </a:r>
          </a:p>
        </p:txBody>
      </p:sp>
      <p:graphicFrame>
        <p:nvGraphicFramePr>
          <p:cNvPr id="3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0C05F2B2-EAEA-CF94-D6A8-290CDA014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901787"/>
              </p:ext>
            </p:extLst>
          </p:nvPr>
        </p:nvGraphicFramePr>
        <p:xfrm>
          <a:off x="5714880" y="4317600"/>
          <a:ext cx="1965427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083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/>
              <a:t>Closing slide</a:t>
            </a:r>
            <a:endParaRPr lang="fr-FR" noProof="0" err="1"/>
          </a:p>
        </p:txBody>
      </p:sp>
    </p:spTree>
    <p:extLst>
      <p:ext uri="{BB962C8B-B14F-4D97-AF65-F5344CB8AC3E}">
        <p14:creationId xmlns:p14="http://schemas.microsoft.com/office/powerpoint/2010/main" val="34212455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continuous monitoring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grpSp>
        <p:nvGrpSpPr>
          <p:cNvPr id="10" name="Group 9" descr="Illustration of the Continuous Monitoring phases including Migrate, Secure, Protect, Monitor, Configure and Govern.">
            <a:extLst>
              <a:ext uri="{FF2B5EF4-FFF2-40B4-BE49-F238E27FC236}">
                <a16:creationId xmlns:a16="http://schemas.microsoft.com/office/drawing/2014/main" id="{ACDB7BAA-C642-635B-D8A7-982F18947095}"/>
              </a:ext>
            </a:extLst>
          </p:cNvPr>
          <p:cNvGrpSpPr/>
          <p:nvPr/>
        </p:nvGrpSpPr>
        <p:grpSpPr>
          <a:xfrm>
            <a:off x="1166967" y="1367492"/>
            <a:ext cx="9838416" cy="4866960"/>
            <a:chOff x="359596" y="1043941"/>
            <a:chExt cx="11209105" cy="5545024"/>
          </a:xfrm>
        </p:grpSpPr>
        <p:grpSp>
          <p:nvGrpSpPr>
            <p:cNvPr id="14" name="Group 13" descr="Microsoft Azure Management Overview which includes Migrate, Secure, Project, Monitor, Configure and Govern">
              <a:extLst>
                <a:ext uri="{FF2B5EF4-FFF2-40B4-BE49-F238E27FC236}">
                  <a16:creationId xmlns:a16="http://schemas.microsoft.com/office/drawing/2014/main" id="{6567CD1E-6E86-8708-C34C-DCEB68FE77CD}"/>
                </a:ext>
              </a:extLst>
            </p:cNvPr>
            <p:cNvGrpSpPr/>
            <p:nvPr/>
          </p:nvGrpSpPr>
          <p:grpSpPr>
            <a:xfrm>
              <a:off x="359596" y="1043941"/>
              <a:ext cx="11209105" cy="5545024"/>
              <a:chOff x="374606" y="558058"/>
              <a:chExt cx="11792461" cy="608125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518AEC4-2094-FF98-A4B4-6F2123F424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346215" y="1410203"/>
                <a:ext cx="3743326" cy="374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Picture 16" descr="Icon of arrow positioned diagonally">
                <a:extLst>
                  <a:ext uri="{FF2B5EF4-FFF2-40B4-BE49-F238E27FC236}">
                    <a16:creationId xmlns:a16="http://schemas.microsoft.com/office/drawing/2014/main" id="{D8589641-4CC3-E966-3A23-B0CF32DB7DD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8774" y="1039575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C23B2DC-E782-43C1-C39D-FAA4E6F72B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8237" y="876301"/>
                <a:ext cx="0" cy="18046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08DDD50-E8FD-5836-C696-17D658A718D0}"/>
                  </a:ext>
                </a:extLst>
              </p:cNvPr>
              <p:cNvSpPr txBox="1"/>
              <p:nvPr/>
            </p:nvSpPr>
            <p:spPr>
              <a:xfrm>
                <a:off x="5493378" y="558058"/>
                <a:ext cx="1484195" cy="2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dirty="0">
                    <a:latin typeface="+mj-lt"/>
                  </a:rPr>
                  <a:t>MIGRATE</a:t>
                </a:r>
              </a:p>
            </p:txBody>
          </p:sp>
          <p:pic>
            <p:nvPicPr>
              <p:cNvPr id="20" name="Picture 19" descr="Icon of a security lock">
                <a:extLst>
                  <a:ext uri="{FF2B5EF4-FFF2-40B4-BE49-F238E27FC236}">
                    <a16:creationId xmlns:a16="http://schemas.microsoft.com/office/drawing/2014/main" id="{E4762BE4-973F-24D3-4DBA-C014E79B80E5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4690" y="1881960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21" name="Straight Connector 22">
                <a:extLst>
                  <a:ext uri="{FF2B5EF4-FFF2-40B4-BE49-F238E27FC236}">
                    <a16:creationId xmlns:a16="http://schemas.microsoft.com/office/drawing/2014/main" id="{6F6715E5-157B-F603-043B-DB3666358598}"/>
                  </a:ext>
                </a:extLst>
              </p:cNvPr>
              <p:cNvCxnSpPr>
                <a:cxnSpLocks/>
                <a:stCxn id="20" idx="3"/>
              </p:cNvCxnSpPr>
              <p:nvPr/>
            </p:nvCxnSpPr>
            <p:spPr>
              <a:xfrm flipV="1">
                <a:off x="8191500" y="2295592"/>
                <a:ext cx="1278410" cy="43384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430022C-8F0A-5EE7-F451-13FF7CF20E3E}"/>
                  </a:ext>
                </a:extLst>
              </p:cNvPr>
              <p:cNvSpPr txBox="1"/>
              <p:nvPr/>
            </p:nvSpPr>
            <p:spPr>
              <a:xfrm>
                <a:off x="9663283" y="2203188"/>
                <a:ext cx="2503784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r"/>
              </a:lstStyle>
              <a:p>
                <a:pPr algn="l"/>
                <a:r>
                  <a:rPr lang="en-US" sz="1400" dirty="0">
                    <a:latin typeface="+mj-lt"/>
                  </a:rPr>
                  <a:t>SECURE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Security management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Threat protection</a:t>
                </a:r>
              </a:p>
            </p:txBody>
          </p:sp>
          <p:pic>
            <p:nvPicPr>
              <p:cNvPr id="23" name="Picture 22" descr="Icon of an arrow in a circular motion and a cloud inside it">
                <a:extLst>
                  <a:ext uri="{FF2B5EF4-FFF2-40B4-BE49-F238E27FC236}">
                    <a16:creationId xmlns:a16="http://schemas.microsoft.com/office/drawing/2014/main" id="{F9FAC108-BD54-A1BE-27A1-B6C99E3056F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4690" y="3715010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24" name="Straight Connector 22">
                <a:extLst>
                  <a:ext uri="{FF2B5EF4-FFF2-40B4-BE49-F238E27FC236}">
                    <a16:creationId xmlns:a16="http://schemas.microsoft.com/office/drawing/2014/main" id="{998CE95F-5C50-BDD3-0C5A-2AE8E19867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10802" y="4143065"/>
                <a:ext cx="1259108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542DBB-79BB-DC4A-D6A3-5C64323901B3}"/>
                  </a:ext>
                </a:extLst>
              </p:cNvPr>
              <p:cNvSpPr txBox="1"/>
              <p:nvPr/>
            </p:nvSpPr>
            <p:spPr>
              <a:xfrm>
                <a:off x="9663284" y="4056287"/>
                <a:ext cx="2157899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r"/>
              </a:lstStyle>
              <a:p>
                <a:pPr algn="l"/>
                <a:r>
                  <a:rPr lang="en-US" sz="1400" dirty="0">
                    <a:latin typeface="+mj-lt"/>
                  </a:rPr>
                  <a:t>PROTECT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Backup</a:t>
                </a:r>
              </a:p>
              <a:p>
                <a:pPr algn="l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Disaster recovery</a:t>
                </a:r>
              </a:p>
            </p:txBody>
          </p:sp>
          <p:pic>
            <p:nvPicPr>
              <p:cNvPr id="26" name="Picture 25" descr="Icon of three concentric arcs">
                <a:extLst>
                  <a:ext uri="{FF2B5EF4-FFF2-40B4-BE49-F238E27FC236}">
                    <a16:creationId xmlns:a16="http://schemas.microsoft.com/office/drawing/2014/main" id="{7FC22B4C-8F2B-B172-1E23-33EE4CFC48E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70943" y="4568005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2C7B51-0F26-E417-4FA0-BD717F5DE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6345" y="5462594"/>
                <a:ext cx="0" cy="1952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3AB70-285E-2AE1-C403-F8E47C174F6D}"/>
                  </a:ext>
                </a:extLst>
              </p:cNvPr>
              <p:cNvSpPr txBox="1"/>
              <p:nvPr/>
            </p:nvSpPr>
            <p:spPr>
              <a:xfrm>
                <a:off x="3195882" y="5750972"/>
                <a:ext cx="6040927" cy="888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en-US"/>
                </a:defPPr>
                <a:lvl1pPr algn="r"/>
              </a:lstStyle>
              <a:p>
                <a:pPr algn="ctr"/>
                <a:r>
                  <a:rPr lang="en-US" sz="1400" dirty="0">
                    <a:latin typeface="+mj-lt"/>
                  </a:rPr>
                  <a:t>MONITOR</a:t>
                </a:r>
              </a:p>
              <a:p>
                <a:pPr algn="ct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App, infra &amp; network monitoring </a:t>
                </a:r>
                <a:br>
                  <a:rPr lang="en-US" sz="1400" dirty="0"/>
                </a:br>
                <a:r>
                  <a:rPr lang="en-US" sz="1400" dirty="0"/>
                  <a:t>Log Analytics &amp; Diagnostics</a:t>
                </a:r>
              </a:p>
            </p:txBody>
          </p:sp>
          <p:pic>
            <p:nvPicPr>
              <p:cNvPr id="29" name="Picture 28" descr="Icon of a arrow in a circular path with a timer inside the circle">
                <a:extLst>
                  <a:ext uri="{FF2B5EF4-FFF2-40B4-BE49-F238E27FC236}">
                    <a16:creationId xmlns:a16="http://schemas.microsoft.com/office/drawing/2014/main" id="{D6888C6B-8CB3-39C5-7F07-E87BD0ABF4D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5672" y="3712630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30" name="Straight Connector 22">
                <a:extLst>
                  <a:ext uri="{FF2B5EF4-FFF2-40B4-BE49-F238E27FC236}">
                    <a16:creationId xmlns:a16="http://schemas.microsoft.com/office/drawing/2014/main" id="{3B172B8B-95EA-B021-0F2A-7793790AD4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6400" y="4169278"/>
                <a:ext cx="1279272" cy="312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C369B7-0799-E65E-6FC6-64B8BC3EAA0D}"/>
                  </a:ext>
                </a:extLst>
              </p:cNvPr>
              <p:cNvSpPr txBox="1"/>
              <p:nvPr/>
            </p:nvSpPr>
            <p:spPr>
              <a:xfrm>
                <a:off x="374606" y="3956108"/>
                <a:ext cx="2424626" cy="1547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1pPr algn="r"/>
              </a:lstStyle>
              <a:p>
                <a:r>
                  <a:rPr lang="en-US" sz="1400" dirty="0">
                    <a:latin typeface="+mj-lt"/>
                  </a:rPr>
                  <a:t>CONFIGURE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Configuration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Update management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Automation</a:t>
                </a:r>
              </a:p>
              <a:p>
                <a:pPr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Scripting</a:t>
                </a:r>
              </a:p>
            </p:txBody>
          </p:sp>
          <p:pic>
            <p:nvPicPr>
              <p:cNvPr id="32" name="Picture 31" descr="Icon of a circle branched into three connect circles">
                <a:extLst>
                  <a:ext uri="{FF2B5EF4-FFF2-40B4-BE49-F238E27FC236}">
                    <a16:creationId xmlns:a16="http://schemas.microsoft.com/office/drawing/2014/main" id="{244857B3-FBC1-8CF2-FB19-31BB4CB0F0F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25672" y="1881960"/>
                <a:ext cx="876810" cy="914032"/>
              </a:xfrm>
              <a:prstGeom prst="rect">
                <a:avLst/>
              </a:prstGeom>
            </p:spPr>
          </p:pic>
          <p:cxnSp>
            <p:nvCxnSpPr>
              <p:cNvPr id="33" name="Straight Connector 22">
                <a:extLst>
                  <a:ext uri="{FF2B5EF4-FFF2-40B4-BE49-F238E27FC236}">
                    <a16:creationId xmlns:a16="http://schemas.microsoft.com/office/drawing/2014/main" id="{766EE590-D2DE-22E1-7E42-B1FA643877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6400" y="2321423"/>
                <a:ext cx="1279272" cy="86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2755E1-AB27-4216-6744-AB628622673A}"/>
                  </a:ext>
                </a:extLst>
              </p:cNvPr>
              <p:cNvSpPr txBox="1"/>
              <p:nvPr/>
            </p:nvSpPr>
            <p:spPr>
              <a:xfrm>
                <a:off x="374606" y="2145530"/>
                <a:ext cx="2424626" cy="894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r"/>
                <a:r>
                  <a:rPr lang="en-US" sz="1400" dirty="0">
                    <a:latin typeface="+mj-lt"/>
                  </a:rPr>
                  <a:t>GOVERN</a:t>
                </a:r>
              </a:p>
              <a:p>
                <a:pPr algn="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Policy management</a:t>
                </a:r>
              </a:p>
              <a:p>
                <a:pPr algn="r"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400" dirty="0"/>
                  <a:t>Cost management </a:t>
                </a:r>
              </a:p>
            </p:txBody>
          </p:sp>
        </p:grpSp>
        <p:pic>
          <p:nvPicPr>
            <p:cNvPr id="15" name="Picture 14" descr="Microsoft Azure Logo">
              <a:extLst>
                <a:ext uri="{FF2B5EF4-FFF2-40B4-BE49-F238E27FC236}">
                  <a16:creationId xmlns:a16="http://schemas.microsoft.com/office/drawing/2014/main" id="{3EBB4B00-6BB3-5F54-6B21-5925366FD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50757" y="2951813"/>
              <a:ext cx="2143124" cy="1132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93846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Azure Monitor and Log Analytics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2" name="Picture 1" descr="Screenshot of the Azure Monitor tools, metrics and linked resources like Insights, Visualize, Analyze, Response and Integrate.">
            <a:extLst>
              <a:ext uri="{FF2B5EF4-FFF2-40B4-BE49-F238E27FC236}">
                <a16:creationId xmlns:a16="http://schemas.microsoft.com/office/drawing/2014/main" id="{1B6D1CF2-8B4A-1C37-99F8-5565C5191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" t="3109" r="1235" b="3109"/>
          <a:stretch/>
        </p:blipFill>
        <p:spPr>
          <a:xfrm>
            <a:off x="1818544" y="1422400"/>
            <a:ext cx="8535262" cy="47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919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Kusto Query Language (KQL)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24243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31841"/>
            <a:ext cx="10277691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KQL is the language used to query Log Analytics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24243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1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Supports queries and control commands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24243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339083"/>
            <a:ext cx="7865370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Supported within Azure Data Explorer and Azure Data Studio (with notebook support)</a:t>
            </a:r>
          </a:p>
        </p:txBody>
      </p:sp>
    </p:spTree>
    <p:extLst>
      <p:ext uri="{BB962C8B-B14F-4D97-AF65-F5344CB8AC3E}">
        <p14:creationId xmlns:p14="http://schemas.microsoft.com/office/powerpoint/2010/main" val="35549390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Application Insights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 descr="Azure Application Insights ">
            <a:extLst>
              <a:ext uri="{FF2B5EF4-FFF2-40B4-BE49-F238E27FC236}">
                <a16:creationId xmlns:a16="http://schemas.microsoft.com/office/drawing/2014/main" id="{C4F31D8B-58C9-CA8B-59E2-4419A07F448D}"/>
              </a:ext>
            </a:extLst>
          </p:cNvPr>
          <p:cNvGrpSpPr/>
          <p:nvPr/>
        </p:nvGrpSpPr>
        <p:grpSpPr>
          <a:xfrm>
            <a:off x="1136051" y="1413081"/>
            <a:ext cx="9900250" cy="4794735"/>
            <a:chOff x="446997" y="769257"/>
            <a:chExt cx="11524341" cy="59332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A5A318-7221-C072-3A3E-6D146090A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73486" y="769257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C5F21A-01FC-4E66-1184-5EB00CB73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40207" y="881231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AA70BC-E11F-EFCB-E15D-4D3B553A2D25}"/>
                </a:ext>
              </a:extLst>
            </p:cNvPr>
            <p:cNvSpPr/>
            <p:nvPr/>
          </p:nvSpPr>
          <p:spPr bwMode="auto">
            <a:xfrm>
              <a:off x="1606929" y="993204"/>
              <a:ext cx="2002051" cy="1254120"/>
            </a:xfrm>
            <a:prstGeom prst="rect">
              <a:avLst/>
            </a:prstGeom>
            <a:solidFill>
              <a:srgbClr val="243A5E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Web pages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Client apps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4A7355-F652-9C2D-75A7-4C702A4CFBF4}"/>
                </a:ext>
              </a:extLst>
            </p:cNvPr>
            <p:cNvSpPr/>
            <p:nvPr/>
          </p:nvSpPr>
          <p:spPr bwMode="auto">
            <a:xfrm>
              <a:off x="2922098" y="1937854"/>
              <a:ext cx="676306" cy="299309"/>
            </a:xfrm>
            <a:prstGeom prst="rect">
              <a:avLst/>
            </a:prstGeom>
            <a:solidFill>
              <a:srgbClr val="0078D3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2C4C3E-9A66-CB76-5748-0F4F37A5459E}"/>
                </a:ext>
              </a:extLst>
            </p:cNvPr>
            <p:cNvSpPr txBox="1"/>
            <p:nvPr/>
          </p:nvSpPr>
          <p:spPr>
            <a:xfrm>
              <a:off x="1438944" y="2256869"/>
              <a:ext cx="1044079" cy="960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Https request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13BB06-6B19-30DB-0CC1-6074BB5D015C}"/>
                </a:ext>
              </a:extLst>
            </p:cNvPr>
            <p:cNvSpPr/>
            <p:nvPr/>
          </p:nvSpPr>
          <p:spPr bwMode="auto">
            <a:xfrm>
              <a:off x="1606929" y="3217203"/>
              <a:ext cx="2002051" cy="1263665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" pitchFamily="34" charset="0"/>
                </a:rPr>
                <a:t>Your Web Services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7E87BC-A3FC-BD6B-AAD6-39EB34EEBCF8}"/>
                </a:ext>
              </a:extLst>
            </p:cNvPr>
            <p:cNvSpPr/>
            <p:nvPr/>
          </p:nvSpPr>
          <p:spPr bwMode="auto">
            <a:xfrm>
              <a:off x="2922096" y="4224593"/>
              <a:ext cx="686883" cy="256274"/>
            </a:xfrm>
            <a:prstGeom prst="rect">
              <a:avLst/>
            </a:prstGeom>
            <a:solidFill>
              <a:srgbClr val="0078D3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123399-C07E-89C9-FEC7-F97C55BEC1B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977900" y="4480868"/>
              <a:ext cx="1630055" cy="7515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ylinder 14">
              <a:extLst>
                <a:ext uri="{FF2B5EF4-FFF2-40B4-BE49-F238E27FC236}">
                  <a16:creationId xmlns:a16="http://schemas.microsoft.com/office/drawing/2014/main" id="{C00FD74F-32A7-F084-ADDD-ECB72B3735A6}"/>
                </a:ext>
              </a:extLst>
            </p:cNvPr>
            <p:cNvSpPr/>
            <p:nvPr/>
          </p:nvSpPr>
          <p:spPr bwMode="auto">
            <a:xfrm>
              <a:off x="446997" y="5281598"/>
              <a:ext cx="997635" cy="1263665"/>
            </a:xfrm>
            <a:prstGeom prst="can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" pitchFamily="34" charset="0"/>
                </a:rPr>
                <a:t>SQL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9A965F-842B-3D0F-DA2D-7BCCD52F1B78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607955" y="4480868"/>
              <a:ext cx="0" cy="8912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9938B8-4C6C-290D-B48E-9AC09601BBF2}"/>
                </a:ext>
              </a:extLst>
            </p:cNvPr>
            <p:cNvSpPr/>
            <p:nvPr/>
          </p:nvSpPr>
          <p:spPr bwMode="auto">
            <a:xfrm>
              <a:off x="1890685" y="5446802"/>
              <a:ext cx="1465432" cy="1098461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" pitchFamily="34" charset="0"/>
                </a:rPr>
                <a:t>External Services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882967-E4F7-0294-48E9-DAE3B4118FBA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607955" y="4480868"/>
              <a:ext cx="1659245" cy="916632"/>
            </a:xfrm>
            <a:prstGeom prst="line">
              <a:avLst/>
            </a:prstGeom>
            <a:ln w="25400">
              <a:solidFill>
                <a:schemeClr val="tx1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A1CD90-530E-66A2-DFF8-74636B7197AF}"/>
                </a:ext>
              </a:extLst>
            </p:cNvPr>
            <p:cNvSpPr/>
            <p:nvPr/>
          </p:nvSpPr>
          <p:spPr bwMode="auto">
            <a:xfrm>
              <a:off x="3608980" y="5446802"/>
              <a:ext cx="1677099" cy="1098460"/>
            </a:xfrm>
            <a:prstGeom prst="rect">
              <a:avLst/>
            </a:prstGeom>
            <a:solidFill>
              <a:srgbClr val="243A5E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bg1"/>
                  </a:solidFill>
                  <a:cs typeface="Segoe UI" pitchFamily="34" charset="0"/>
                </a:rPr>
                <a:t>Background Services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953F06F-D0DF-68B9-06A8-347B64307D2B}"/>
                </a:ext>
              </a:extLst>
            </p:cNvPr>
            <p:cNvSpPr/>
            <p:nvPr/>
          </p:nvSpPr>
          <p:spPr bwMode="auto">
            <a:xfrm>
              <a:off x="4574012" y="6321658"/>
              <a:ext cx="712068" cy="225343"/>
            </a:xfrm>
            <a:prstGeom prst="rect">
              <a:avLst/>
            </a:prstGeom>
            <a:solidFill>
              <a:srgbClr val="0078D3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E38DE-216A-A062-8901-E52B484D270F}"/>
                </a:ext>
              </a:extLst>
            </p:cNvPr>
            <p:cNvSpPr txBox="1"/>
            <p:nvPr/>
          </p:nvSpPr>
          <p:spPr>
            <a:xfrm>
              <a:off x="3862693" y="4369703"/>
              <a:ext cx="1689610" cy="764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000" dirty="0"/>
                <a:t>Dependency Calls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555206-4FDC-420C-6C89-CD65462EF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55538" y="1559047"/>
              <a:ext cx="2778170" cy="4380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cxnSp>
          <p:nvCxnSpPr>
            <p:cNvPr id="23" name="Straight Connector 36">
              <a:extLst>
                <a:ext uri="{FF2B5EF4-FFF2-40B4-BE49-F238E27FC236}">
                  <a16:creationId xmlns:a16="http://schemas.microsoft.com/office/drawing/2014/main" id="{6BF586CF-9B53-710F-7F86-98BF83EC2B2A}"/>
                </a:ext>
              </a:extLst>
            </p:cNvPr>
            <p:cNvCxnSpPr>
              <a:cxnSpLocks/>
            </p:cNvCxnSpPr>
            <p:nvPr/>
          </p:nvCxnSpPr>
          <p:spPr>
            <a:xfrm>
              <a:off x="3608979" y="2092105"/>
              <a:ext cx="2577649" cy="691948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78D3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6">
              <a:extLst>
                <a:ext uri="{FF2B5EF4-FFF2-40B4-BE49-F238E27FC236}">
                  <a16:creationId xmlns:a16="http://schemas.microsoft.com/office/drawing/2014/main" id="{5F770F7B-D67A-BA2F-DEC1-C2FD4078A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8980" y="4316861"/>
              <a:ext cx="2577646" cy="0"/>
            </a:xfrm>
            <a:prstGeom prst="straightConnector1">
              <a:avLst/>
            </a:prstGeom>
            <a:ln w="25400">
              <a:solidFill>
                <a:srgbClr val="0078D3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36">
              <a:extLst>
                <a:ext uri="{FF2B5EF4-FFF2-40B4-BE49-F238E27FC236}">
                  <a16:creationId xmlns:a16="http://schemas.microsoft.com/office/drawing/2014/main" id="{1ECAD351-1CEC-D2CF-9DE5-63124E37A8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0657" y="4669104"/>
              <a:ext cx="1015970" cy="173736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78D3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727515-F6D9-A7E5-B455-5B96092CF7B4}"/>
                </a:ext>
              </a:extLst>
            </p:cNvPr>
            <p:cNvSpPr/>
            <p:nvPr/>
          </p:nvSpPr>
          <p:spPr bwMode="auto">
            <a:xfrm>
              <a:off x="6187379" y="2570278"/>
              <a:ext cx="2314489" cy="23576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78D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Application</a:t>
              </a:r>
              <a:b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Insights</a:t>
              </a:r>
            </a:p>
          </p:txBody>
        </p:sp>
        <p:pic>
          <p:nvPicPr>
            <p:cNvPr id="27" name="Picture 26" descr="Icon of a bulb">
              <a:extLst>
                <a:ext uri="{FF2B5EF4-FFF2-40B4-BE49-F238E27FC236}">
                  <a16:creationId xmlns:a16="http://schemas.microsoft.com/office/drawing/2014/main" id="{4AFB6A9D-FFCA-0B66-4396-F1842B54A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49788" y="3848987"/>
              <a:ext cx="589670" cy="820117"/>
            </a:xfrm>
            <a:prstGeom prst="rect">
              <a:avLst/>
            </a:prstGeom>
          </p:spPr>
        </p:pic>
        <p:sp>
          <p:nvSpPr>
            <p:cNvPr id="28" name="Freeform 162">
              <a:extLst>
                <a:ext uri="{FF2B5EF4-FFF2-40B4-BE49-F238E27FC236}">
                  <a16:creationId xmlns:a16="http://schemas.microsoft.com/office/drawing/2014/main" id="{3CBA389A-F32E-AB54-51F1-8C1721473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304" y="5609758"/>
              <a:ext cx="1016381" cy="658762"/>
            </a:xfrm>
            <a:custGeom>
              <a:avLst/>
              <a:gdLst>
                <a:gd name="connsiteX0" fmla="*/ 3730592 w 6186123"/>
                <a:gd name="connsiteY0" fmla="*/ 704234 h 4009506"/>
                <a:gd name="connsiteX1" fmla="*/ 4905742 w 6186123"/>
                <a:gd name="connsiteY1" fmla="*/ 1421442 h 4009506"/>
                <a:gd name="connsiteX2" fmla="*/ 5026805 w 6186123"/>
                <a:gd name="connsiteY2" fmla="*/ 1500420 h 4009506"/>
                <a:gd name="connsiteX3" fmla="*/ 6025568 w 6186123"/>
                <a:gd name="connsiteY3" fmla="*/ 2138323 h 4009506"/>
                <a:gd name="connsiteX4" fmla="*/ 5393018 w 6186123"/>
                <a:gd name="connsiteY4" fmla="*/ 3921415 h 4009506"/>
                <a:gd name="connsiteX5" fmla="*/ 4896663 w 6186123"/>
                <a:gd name="connsiteY5" fmla="*/ 4009506 h 4009506"/>
                <a:gd name="connsiteX6" fmla="*/ 3667881 w 6186123"/>
                <a:gd name="connsiteY6" fmla="*/ 4009506 h 4009506"/>
                <a:gd name="connsiteX7" fmla="*/ 2433046 w 6186123"/>
                <a:gd name="connsiteY7" fmla="*/ 4009506 h 4009506"/>
                <a:gd name="connsiteX8" fmla="*/ 1376778 w 6186123"/>
                <a:gd name="connsiteY8" fmla="*/ 3274399 h 4009506"/>
                <a:gd name="connsiteX9" fmla="*/ 1328353 w 6186123"/>
                <a:gd name="connsiteY9" fmla="*/ 3098216 h 4009506"/>
                <a:gd name="connsiteX10" fmla="*/ 1367698 w 6186123"/>
                <a:gd name="connsiteY10" fmla="*/ 3049614 h 4009506"/>
                <a:gd name="connsiteX11" fmla="*/ 1410070 w 6186123"/>
                <a:gd name="connsiteY11" fmla="*/ 3049614 h 4009506"/>
                <a:gd name="connsiteX12" fmla="*/ 3110995 w 6186123"/>
                <a:gd name="connsiteY12" fmla="*/ 3046576 h 4009506"/>
                <a:gd name="connsiteX13" fmla="*/ 3244163 w 6186123"/>
                <a:gd name="connsiteY13" fmla="*/ 3101253 h 4009506"/>
                <a:gd name="connsiteX14" fmla="*/ 3934218 w 6186123"/>
                <a:gd name="connsiteY14" fmla="*/ 3234909 h 4009506"/>
                <a:gd name="connsiteX15" fmla="*/ 4297405 w 6186123"/>
                <a:gd name="connsiteY15" fmla="*/ 2627383 h 4009506"/>
                <a:gd name="connsiteX16" fmla="*/ 3897899 w 6186123"/>
                <a:gd name="connsiteY16" fmla="*/ 2089721 h 4009506"/>
                <a:gd name="connsiteX17" fmla="*/ 3235083 w 6186123"/>
                <a:gd name="connsiteY17" fmla="*/ 2238565 h 4009506"/>
                <a:gd name="connsiteX18" fmla="*/ 3126127 w 6186123"/>
                <a:gd name="connsiteY18" fmla="*/ 2287168 h 4009506"/>
                <a:gd name="connsiteX19" fmla="*/ 1594690 w 6186123"/>
                <a:gd name="connsiteY19" fmla="*/ 2284130 h 4009506"/>
                <a:gd name="connsiteX20" fmla="*/ 1564424 w 6186123"/>
                <a:gd name="connsiteY20" fmla="*/ 2284130 h 4009506"/>
                <a:gd name="connsiteX21" fmla="*/ 1543238 w 6186123"/>
                <a:gd name="connsiteY21" fmla="*/ 2235528 h 4009506"/>
                <a:gd name="connsiteX22" fmla="*/ 1861027 w 6186123"/>
                <a:gd name="connsiteY22" fmla="*/ 1949990 h 4009506"/>
                <a:gd name="connsiteX23" fmla="*/ 2248426 w 6186123"/>
                <a:gd name="connsiteY23" fmla="*/ 1816334 h 4009506"/>
                <a:gd name="connsiteX24" fmla="*/ 2318037 w 6186123"/>
                <a:gd name="connsiteY24" fmla="*/ 1746469 h 4009506"/>
                <a:gd name="connsiteX25" fmla="*/ 3395491 w 6186123"/>
                <a:gd name="connsiteY25" fmla="*/ 734936 h 4009506"/>
                <a:gd name="connsiteX26" fmla="*/ 3730592 w 6186123"/>
                <a:gd name="connsiteY26" fmla="*/ 704234 h 4009506"/>
                <a:gd name="connsiteX27" fmla="*/ 2300746 w 6186123"/>
                <a:gd name="connsiteY27" fmla="*/ 8 h 4009506"/>
                <a:gd name="connsiteX28" fmla="*/ 3310471 w 6186123"/>
                <a:gd name="connsiteY28" fmla="*/ 548954 h 4009506"/>
                <a:gd name="connsiteX29" fmla="*/ 3286263 w 6186123"/>
                <a:gd name="connsiteY29" fmla="*/ 615813 h 4009506"/>
                <a:gd name="connsiteX30" fmla="*/ 3098646 w 6186123"/>
                <a:gd name="connsiteY30" fmla="*/ 679632 h 4009506"/>
                <a:gd name="connsiteX31" fmla="*/ 2980630 w 6186123"/>
                <a:gd name="connsiteY31" fmla="*/ 652281 h 4009506"/>
                <a:gd name="connsiteX32" fmla="*/ 2281608 w 6186123"/>
                <a:gd name="connsiteY32" fmla="*/ 321028 h 4009506"/>
                <a:gd name="connsiteX33" fmla="*/ 1522065 w 6186123"/>
                <a:gd name="connsiteY33" fmla="*/ 706983 h 4009506"/>
                <a:gd name="connsiteX34" fmla="*/ 1367735 w 6186123"/>
                <a:gd name="connsiteY34" fmla="*/ 1041275 h 4009506"/>
                <a:gd name="connsiteX35" fmla="*/ 1279979 w 6186123"/>
                <a:gd name="connsiteY35" fmla="*/ 1108133 h 4009506"/>
                <a:gd name="connsiteX36" fmla="*/ 889616 w 6186123"/>
                <a:gd name="connsiteY36" fmla="*/ 1120289 h 4009506"/>
                <a:gd name="connsiteX37" fmla="*/ 323741 w 6186123"/>
                <a:gd name="connsiteY37" fmla="*/ 1828380 h 4009506"/>
                <a:gd name="connsiteX38" fmla="*/ 910798 w 6186123"/>
                <a:gd name="connsiteY38" fmla="*/ 2500003 h 4009506"/>
                <a:gd name="connsiteX39" fmla="*/ 1053024 w 6186123"/>
                <a:gd name="connsiteY39" fmla="*/ 2509120 h 4009506"/>
                <a:gd name="connsiteX40" fmla="*/ 2124252 w 6186123"/>
                <a:gd name="connsiteY40" fmla="*/ 2509120 h 4009506"/>
                <a:gd name="connsiteX41" fmla="*/ 3243898 w 6186123"/>
                <a:gd name="connsiteY41" fmla="*/ 2512159 h 4009506"/>
                <a:gd name="connsiteX42" fmla="*/ 3346784 w 6186123"/>
                <a:gd name="connsiteY42" fmla="*/ 2457457 h 4009506"/>
                <a:gd name="connsiteX43" fmla="*/ 3800694 w 6186123"/>
                <a:gd name="connsiteY43" fmla="*/ 2293350 h 4009506"/>
                <a:gd name="connsiteX44" fmla="*/ 4085145 w 6186123"/>
                <a:gd name="connsiteY44" fmla="*/ 2688422 h 4009506"/>
                <a:gd name="connsiteX45" fmla="*/ 3776486 w 6186123"/>
                <a:gd name="connsiteY45" fmla="*/ 3068299 h 4009506"/>
                <a:gd name="connsiteX46" fmla="*/ 3358888 w 6186123"/>
                <a:gd name="connsiteY46" fmla="*/ 2904192 h 4009506"/>
                <a:gd name="connsiteX47" fmla="*/ 3240872 w 6186123"/>
                <a:gd name="connsiteY47" fmla="*/ 2843412 h 4009506"/>
                <a:gd name="connsiteX48" fmla="*/ 1062102 w 6186123"/>
                <a:gd name="connsiteY48" fmla="*/ 2843412 h 4009506"/>
                <a:gd name="connsiteX49" fmla="*/ 196646 w 6186123"/>
                <a:gd name="connsiteY49" fmla="*/ 2417949 h 4009506"/>
                <a:gd name="connsiteX50" fmla="*/ 886590 w 6186123"/>
                <a:gd name="connsiteY50" fmla="*/ 795115 h 4009506"/>
                <a:gd name="connsiteX51" fmla="*/ 1059076 w 6186123"/>
                <a:gd name="connsiteY51" fmla="*/ 785998 h 4009506"/>
                <a:gd name="connsiteX52" fmla="*/ 1134728 w 6186123"/>
                <a:gd name="connsiteY52" fmla="*/ 737373 h 4009506"/>
                <a:gd name="connsiteX53" fmla="*/ 2118200 w 6186123"/>
                <a:gd name="connsiteY53" fmla="*/ 11048 h 4009506"/>
                <a:gd name="connsiteX54" fmla="*/ 2300746 w 6186123"/>
                <a:gd name="connsiteY54" fmla="*/ 8 h 400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186123" h="4009506">
                  <a:moveTo>
                    <a:pt x="3730592" y="704234"/>
                  </a:moveTo>
                  <a:cubicBezTo>
                    <a:pt x="4211053" y="720045"/>
                    <a:pt x="4662293" y="989528"/>
                    <a:pt x="4905742" y="1421442"/>
                  </a:cubicBezTo>
                  <a:cubicBezTo>
                    <a:pt x="4932981" y="1476119"/>
                    <a:pt x="4969300" y="1497383"/>
                    <a:pt x="5026805" y="1500420"/>
                  </a:cubicBezTo>
                  <a:cubicBezTo>
                    <a:pt x="5468682" y="1539910"/>
                    <a:pt x="5801603" y="1755582"/>
                    <a:pt x="6025568" y="2138323"/>
                  </a:cubicBezTo>
                  <a:cubicBezTo>
                    <a:pt x="6400861" y="2782302"/>
                    <a:pt x="6089125" y="3657141"/>
                    <a:pt x="5393018" y="3921415"/>
                  </a:cubicBezTo>
                  <a:cubicBezTo>
                    <a:pt x="5232610" y="3982167"/>
                    <a:pt x="5066150" y="4009506"/>
                    <a:pt x="4896663" y="4009506"/>
                  </a:cubicBezTo>
                  <a:cubicBezTo>
                    <a:pt x="4488078" y="4009506"/>
                    <a:pt x="4076466" y="4009506"/>
                    <a:pt x="3667881" y="4009506"/>
                  </a:cubicBezTo>
                  <a:cubicBezTo>
                    <a:pt x="3256269" y="4009506"/>
                    <a:pt x="2844658" y="4009506"/>
                    <a:pt x="2433046" y="4009506"/>
                  </a:cubicBezTo>
                  <a:cubicBezTo>
                    <a:pt x="1948797" y="4009506"/>
                    <a:pt x="1543238" y="3730044"/>
                    <a:pt x="1376778" y="3274399"/>
                  </a:cubicBezTo>
                  <a:cubicBezTo>
                    <a:pt x="1355592" y="3216684"/>
                    <a:pt x="1343486" y="3158969"/>
                    <a:pt x="1328353" y="3098216"/>
                  </a:cubicBezTo>
                  <a:cubicBezTo>
                    <a:pt x="1319273" y="3064802"/>
                    <a:pt x="1334406" y="3049614"/>
                    <a:pt x="1367698" y="3049614"/>
                  </a:cubicBezTo>
                  <a:cubicBezTo>
                    <a:pt x="1382831" y="3049614"/>
                    <a:pt x="1394937" y="3049614"/>
                    <a:pt x="1410070" y="3049614"/>
                  </a:cubicBezTo>
                  <a:cubicBezTo>
                    <a:pt x="1976036" y="3049614"/>
                    <a:pt x="2545028" y="3049614"/>
                    <a:pt x="3110995" y="3046576"/>
                  </a:cubicBezTo>
                  <a:cubicBezTo>
                    <a:pt x="3165473" y="3046576"/>
                    <a:pt x="3204818" y="3061764"/>
                    <a:pt x="3244163" y="3101253"/>
                  </a:cubicBezTo>
                  <a:cubicBezTo>
                    <a:pt x="3425756" y="3289587"/>
                    <a:pt x="3698146" y="3341227"/>
                    <a:pt x="3934218" y="3234909"/>
                  </a:cubicBezTo>
                  <a:cubicBezTo>
                    <a:pt x="4167263" y="3128592"/>
                    <a:pt x="4318590" y="2885581"/>
                    <a:pt x="4297405" y="2627383"/>
                  </a:cubicBezTo>
                  <a:cubicBezTo>
                    <a:pt x="4276219" y="2369184"/>
                    <a:pt x="4143050" y="2180850"/>
                    <a:pt x="3897899" y="2089721"/>
                  </a:cubicBezTo>
                  <a:cubicBezTo>
                    <a:pt x="3652748" y="1998592"/>
                    <a:pt x="3425756" y="2050232"/>
                    <a:pt x="3235083" y="2238565"/>
                  </a:cubicBezTo>
                  <a:cubicBezTo>
                    <a:pt x="3204818" y="2268942"/>
                    <a:pt x="3171526" y="2287168"/>
                    <a:pt x="3126127" y="2287168"/>
                  </a:cubicBezTo>
                  <a:cubicBezTo>
                    <a:pt x="2617666" y="2284130"/>
                    <a:pt x="2106178" y="2284130"/>
                    <a:pt x="1594690" y="2284130"/>
                  </a:cubicBezTo>
                  <a:cubicBezTo>
                    <a:pt x="1585610" y="2284130"/>
                    <a:pt x="1576531" y="2284130"/>
                    <a:pt x="1564424" y="2284130"/>
                  </a:cubicBezTo>
                  <a:cubicBezTo>
                    <a:pt x="1522053" y="2284130"/>
                    <a:pt x="1515999" y="2268942"/>
                    <a:pt x="1543238" y="2235528"/>
                  </a:cubicBezTo>
                  <a:cubicBezTo>
                    <a:pt x="1631009" y="2120098"/>
                    <a:pt x="1736938" y="2022893"/>
                    <a:pt x="1861027" y="1949990"/>
                  </a:cubicBezTo>
                  <a:cubicBezTo>
                    <a:pt x="1982089" y="1883162"/>
                    <a:pt x="2109204" y="1831522"/>
                    <a:pt x="2248426" y="1816334"/>
                  </a:cubicBezTo>
                  <a:cubicBezTo>
                    <a:pt x="2290798" y="1813297"/>
                    <a:pt x="2305931" y="1785958"/>
                    <a:pt x="2318037" y="1746469"/>
                  </a:cubicBezTo>
                  <a:cubicBezTo>
                    <a:pt x="2484497" y="1202732"/>
                    <a:pt x="2841631" y="859479"/>
                    <a:pt x="3395491" y="734936"/>
                  </a:cubicBezTo>
                  <a:cubicBezTo>
                    <a:pt x="3507284" y="710446"/>
                    <a:pt x="3619716" y="700585"/>
                    <a:pt x="3730592" y="704234"/>
                  </a:cubicBezTo>
                  <a:close/>
                  <a:moveTo>
                    <a:pt x="2300746" y="8"/>
                  </a:moveTo>
                  <a:cubicBezTo>
                    <a:pt x="2715707" y="1504"/>
                    <a:pt x="3053634" y="192630"/>
                    <a:pt x="3310471" y="548954"/>
                  </a:cubicBezTo>
                  <a:cubicBezTo>
                    <a:pt x="3337706" y="588461"/>
                    <a:pt x="3334680" y="603657"/>
                    <a:pt x="3286263" y="615813"/>
                  </a:cubicBezTo>
                  <a:cubicBezTo>
                    <a:pt x="3222715" y="627969"/>
                    <a:pt x="3159168" y="649242"/>
                    <a:pt x="3098646" y="679632"/>
                  </a:cubicBezTo>
                  <a:cubicBezTo>
                    <a:pt x="3050229" y="703944"/>
                    <a:pt x="3016943" y="697866"/>
                    <a:pt x="2980630" y="652281"/>
                  </a:cubicBezTo>
                  <a:cubicBezTo>
                    <a:pt x="2799066" y="436511"/>
                    <a:pt x="2560006" y="321028"/>
                    <a:pt x="2281608" y="321028"/>
                  </a:cubicBezTo>
                  <a:cubicBezTo>
                    <a:pt x="1966897" y="321028"/>
                    <a:pt x="1712707" y="451706"/>
                    <a:pt x="1522065" y="706983"/>
                  </a:cubicBezTo>
                  <a:cubicBezTo>
                    <a:pt x="1446413" y="807271"/>
                    <a:pt x="1394970" y="916675"/>
                    <a:pt x="1367735" y="1041275"/>
                  </a:cubicBezTo>
                  <a:cubicBezTo>
                    <a:pt x="1358657" y="1092938"/>
                    <a:pt x="1331422" y="1108133"/>
                    <a:pt x="1279979" y="1108133"/>
                  </a:cubicBezTo>
                  <a:cubicBezTo>
                    <a:pt x="1149858" y="1108133"/>
                    <a:pt x="1019737" y="1095977"/>
                    <a:pt x="889616" y="1120289"/>
                  </a:cubicBezTo>
                  <a:cubicBezTo>
                    <a:pt x="553722" y="1181070"/>
                    <a:pt x="317689" y="1472815"/>
                    <a:pt x="323741" y="1828380"/>
                  </a:cubicBezTo>
                  <a:cubicBezTo>
                    <a:pt x="326767" y="2165711"/>
                    <a:pt x="574905" y="2448340"/>
                    <a:pt x="910798" y="2500003"/>
                  </a:cubicBezTo>
                  <a:cubicBezTo>
                    <a:pt x="956189" y="2506081"/>
                    <a:pt x="1004607" y="2509120"/>
                    <a:pt x="1053024" y="2509120"/>
                  </a:cubicBezTo>
                  <a:cubicBezTo>
                    <a:pt x="1410100" y="2509120"/>
                    <a:pt x="1767176" y="2509120"/>
                    <a:pt x="2124252" y="2509120"/>
                  </a:cubicBezTo>
                  <a:cubicBezTo>
                    <a:pt x="2499485" y="2509120"/>
                    <a:pt x="2871691" y="2509120"/>
                    <a:pt x="3243898" y="2512159"/>
                  </a:cubicBezTo>
                  <a:cubicBezTo>
                    <a:pt x="3289289" y="2512159"/>
                    <a:pt x="3319550" y="2500003"/>
                    <a:pt x="3346784" y="2457457"/>
                  </a:cubicBezTo>
                  <a:cubicBezTo>
                    <a:pt x="3446644" y="2302467"/>
                    <a:pt x="3631235" y="2238647"/>
                    <a:pt x="3800694" y="2293350"/>
                  </a:cubicBezTo>
                  <a:cubicBezTo>
                    <a:pt x="3973180" y="2348052"/>
                    <a:pt x="4094223" y="2515198"/>
                    <a:pt x="4085145" y="2688422"/>
                  </a:cubicBezTo>
                  <a:cubicBezTo>
                    <a:pt x="4079093" y="2870763"/>
                    <a:pt x="3955024" y="3022714"/>
                    <a:pt x="3776486" y="3068299"/>
                  </a:cubicBezTo>
                  <a:cubicBezTo>
                    <a:pt x="3622156" y="3107806"/>
                    <a:pt x="3449670" y="3043987"/>
                    <a:pt x="3358888" y="2904192"/>
                  </a:cubicBezTo>
                  <a:cubicBezTo>
                    <a:pt x="3328628" y="2855568"/>
                    <a:pt x="3292315" y="2843412"/>
                    <a:pt x="3240872" y="2843412"/>
                  </a:cubicBezTo>
                  <a:cubicBezTo>
                    <a:pt x="2514615" y="2843412"/>
                    <a:pt x="1788359" y="2846451"/>
                    <a:pt x="1062102" y="2843412"/>
                  </a:cubicBezTo>
                  <a:cubicBezTo>
                    <a:pt x="705026" y="2843412"/>
                    <a:pt x="408471" y="2709695"/>
                    <a:pt x="196646" y="2417949"/>
                  </a:cubicBezTo>
                  <a:cubicBezTo>
                    <a:pt x="-260290" y="1797990"/>
                    <a:pt x="124021" y="895402"/>
                    <a:pt x="886590" y="795115"/>
                  </a:cubicBezTo>
                  <a:cubicBezTo>
                    <a:pt x="944085" y="785998"/>
                    <a:pt x="1001581" y="782959"/>
                    <a:pt x="1059076" y="785998"/>
                  </a:cubicBezTo>
                  <a:cubicBezTo>
                    <a:pt x="1098415" y="785998"/>
                    <a:pt x="1116571" y="773842"/>
                    <a:pt x="1134728" y="737373"/>
                  </a:cubicBezTo>
                  <a:cubicBezTo>
                    <a:pt x="1334448" y="324067"/>
                    <a:pt x="1661264" y="68790"/>
                    <a:pt x="2118200" y="11048"/>
                  </a:cubicBezTo>
                  <a:cubicBezTo>
                    <a:pt x="2180613" y="3451"/>
                    <a:pt x="2241465" y="-205"/>
                    <a:pt x="2300746" y="8"/>
                  </a:cubicBezTo>
                  <a:close/>
                </a:path>
              </a:pathLst>
            </a:custGeom>
            <a:solidFill>
              <a:srgbClr val="0078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DC9690-51A5-F64F-749B-6DEF4CCF87FA}"/>
                </a:ext>
              </a:extLst>
            </p:cNvPr>
            <p:cNvSpPr txBox="1"/>
            <p:nvPr/>
          </p:nvSpPr>
          <p:spPr>
            <a:xfrm>
              <a:off x="7829386" y="6321658"/>
              <a:ext cx="1096575" cy="3808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2000" dirty="0"/>
                <a:t>Azure</a:t>
              </a:r>
            </a:p>
          </p:txBody>
        </p:sp>
        <p:cxnSp>
          <p:nvCxnSpPr>
            <p:cNvPr id="30" name="Straight Connector 36">
              <a:extLst>
                <a:ext uri="{FF2B5EF4-FFF2-40B4-BE49-F238E27FC236}">
                  <a16:creationId xmlns:a16="http://schemas.microsoft.com/office/drawing/2014/main" id="{585A7774-A953-7646-8822-B0D19FB9E2D3}"/>
                </a:ext>
              </a:extLst>
            </p:cNvPr>
            <p:cNvCxnSpPr>
              <a:cxnSpLocks/>
              <a:stCxn id="26" idx="3"/>
              <a:endCxn id="31" idx="1"/>
            </p:cNvCxnSpPr>
            <p:nvPr/>
          </p:nvCxnSpPr>
          <p:spPr>
            <a:xfrm flipV="1">
              <a:off x="8501868" y="1473832"/>
              <a:ext cx="1016380" cy="227526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78D3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7476578-F178-8C24-08A1-8997B3979AC6}"/>
                </a:ext>
              </a:extLst>
            </p:cNvPr>
            <p:cNvSpPr/>
            <p:nvPr/>
          </p:nvSpPr>
          <p:spPr bwMode="auto">
            <a:xfrm>
              <a:off x="9518248" y="1019481"/>
              <a:ext cx="2229334" cy="908701"/>
            </a:xfrm>
            <a:prstGeom prst="rect">
              <a:avLst/>
            </a:prstGeom>
            <a:noFill/>
            <a:ln w="19050"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solidFill>
                    <a:schemeClr val="tx1"/>
                  </a:solidFill>
                  <a:cs typeface="Segoe UI" pitchFamily="34" charset="0"/>
                </a:rPr>
                <a:t>Alerts</a:t>
              </a:r>
            </a:p>
          </p:txBody>
        </p:sp>
        <p:pic>
          <p:nvPicPr>
            <p:cNvPr id="32" name="Picture 31" descr="Icon of a circle with letter i at the centre">
              <a:extLst>
                <a:ext uri="{FF2B5EF4-FFF2-40B4-BE49-F238E27FC236}">
                  <a16:creationId xmlns:a16="http://schemas.microsoft.com/office/drawing/2014/main" id="{B5C3FB43-9FC0-04DF-CBC0-62D94588FA4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50853" y="1134374"/>
              <a:ext cx="638642" cy="678916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4168EF-6047-08CE-315C-2CA6B21D15EA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9009682" y="2609909"/>
              <a:ext cx="508566" cy="0"/>
            </a:xfrm>
            <a:prstGeom prst="line">
              <a:avLst/>
            </a:prstGeom>
            <a:ln w="25400">
              <a:solidFill>
                <a:srgbClr val="0078D3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0DB082E-5D6C-F8A2-4F48-EBE4B843B960}"/>
                </a:ext>
              </a:extLst>
            </p:cNvPr>
            <p:cNvSpPr/>
            <p:nvPr/>
          </p:nvSpPr>
          <p:spPr bwMode="auto">
            <a:xfrm>
              <a:off x="9518248" y="2155558"/>
              <a:ext cx="2229334" cy="908701"/>
            </a:xfrm>
            <a:prstGeom prst="rect">
              <a:avLst/>
            </a:prstGeom>
            <a:noFill/>
            <a:ln w="19050"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tx1"/>
                  </a:solidFill>
                  <a:cs typeface="Segoe UI" pitchFamily="34" charset="0"/>
                </a:rPr>
                <a:t>Power BI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22DBC05-B3F8-36CC-8612-2CA2E3FAA251}"/>
                </a:ext>
              </a:extLst>
            </p:cNvPr>
            <p:cNvSpPr/>
            <p:nvPr/>
          </p:nvSpPr>
          <p:spPr bwMode="auto">
            <a:xfrm>
              <a:off x="9518248" y="3315892"/>
              <a:ext cx="2229334" cy="908701"/>
            </a:xfrm>
            <a:prstGeom prst="rect">
              <a:avLst/>
            </a:prstGeom>
            <a:noFill/>
            <a:ln w="19050"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Visual 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chemeClr val="tx1"/>
                  </a:solidFill>
                  <a:cs typeface="Segoe UI" pitchFamily="34" charset="0"/>
                </a:rPr>
                <a:t>Studio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50DF68-BDA5-256E-0DA0-CC0285993A71}"/>
                </a:ext>
              </a:extLst>
            </p:cNvPr>
            <p:cNvCxnSpPr>
              <a:cxnSpLocks/>
            </p:cNvCxnSpPr>
            <p:nvPr/>
          </p:nvCxnSpPr>
          <p:spPr>
            <a:xfrm>
              <a:off x="9009682" y="3749093"/>
              <a:ext cx="508566" cy="0"/>
            </a:xfrm>
            <a:prstGeom prst="line">
              <a:avLst/>
            </a:prstGeom>
            <a:ln w="25400">
              <a:solidFill>
                <a:srgbClr val="0078D3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 74" descr="Microsoft Visual Studio Logo">
              <a:extLst>
                <a:ext uri="{FF2B5EF4-FFF2-40B4-BE49-F238E27FC236}">
                  <a16:creationId xmlns:a16="http://schemas.microsoft.com/office/drawing/2014/main" id="{4C745543-1DE1-082B-C6D0-49304F01F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0853" y="3534673"/>
              <a:ext cx="544288" cy="543825"/>
            </a:xfrm>
            <a:custGeom>
              <a:avLst/>
              <a:gdLst>
                <a:gd name="connsiteX0" fmla="*/ 699746 w 6178550"/>
                <a:gd name="connsiteY0" fmla="*/ 2219972 h 6173295"/>
                <a:gd name="connsiteX1" fmla="*/ 684214 w 6178550"/>
                <a:gd name="connsiteY1" fmla="*/ 2220446 h 6173295"/>
                <a:gd name="connsiteX2" fmla="*/ 684214 w 6178550"/>
                <a:gd name="connsiteY2" fmla="*/ 3905063 h 6173295"/>
                <a:gd name="connsiteX3" fmla="*/ 726514 w 6178550"/>
                <a:gd name="connsiteY3" fmla="*/ 3871674 h 6173295"/>
                <a:gd name="connsiteX4" fmla="*/ 1466798 w 6178550"/>
                <a:gd name="connsiteY4" fmla="*/ 3115873 h 6173295"/>
                <a:gd name="connsiteX5" fmla="*/ 1466798 w 6178550"/>
                <a:gd name="connsiteY5" fmla="*/ 3043025 h 6173295"/>
                <a:gd name="connsiteX6" fmla="*/ 726514 w 6178550"/>
                <a:gd name="connsiteY6" fmla="*/ 2244729 h 6173295"/>
                <a:gd name="connsiteX7" fmla="*/ 699746 w 6178550"/>
                <a:gd name="connsiteY7" fmla="*/ 2219972 h 6173295"/>
                <a:gd name="connsiteX8" fmla="*/ 4614136 w 6178550"/>
                <a:gd name="connsiteY8" fmla="*/ 1864489 h 6173295"/>
                <a:gd name="connsiteX9" fmla="*/ 4583078 w 6178550"/>
                <a:gd name="connsiteY9" fmla="*/ 1887530 h 6173295"/>
                <a:gd name="connsiteX10" fmla="*/ 3197410 w 6178550"/>
                <a:gd name="connsiteY10" fmla="*/ 2988947 h 6173295"/>
                <a:gd name="connsiteX11" fmla="*/ 3197410 w 6178550"/>
                <a:gd name="connsiteY11" fmla="*/ 3086042 h 6173295"/>
                <a:gd name="connsiteX12" fmla="*/ 4577026 w 6178550"/>
                <a:gd name="connsiteY12" fmla="*/ 4184425 h 6173295"/>
                <a:gd name="connsiteX13" fmla="*/ 4625434 w 6178550"/>
                <a:gd name="connsiteY13" fmla="*/ 4211733 h 6173295"/>
                <a:gd name="connsiteX14" fmla="*/ 4637536 w 6178550"/>
                <a:gd name="connsiteY14" fmla="*/ 4154083 h 6173295"/>
                <a:gd name="connsiteX15" fmla="*/ 4637536 w 6178550"/>
                <a:gd name="connsiteY15" fmla="*/ 3046597 h 6173295"/>
                <a:gd name="connsiteX16" fmla="*/ 4637536 w 6178550"/>
                <a:gd name="connsiteY16" fmla="*/ 1917872 h 6173295"/>
                <a:gd name="connsiteX17" fmla="*/ 4628460 w 6178550"/>
                <a:gd name="connsiteY17" fmla="*/ 1866291 h 6173295"/>
                <a:gd name="connsiteX18" fmla="*/ 4614136 w 6178550"/>
                <a:gd name="connsiteY18" fmla="*/ 1864489 h 6173295"/>
                <a:gd name="connsiteX19" fmla="*/ 4702558 w 6178550"/>
                <a:gd name="connsiteY19" fmla="*/ 1032 h 6173295"/>
                <a:gd name="connsiteX20" fmla="*/ 4732250 w 6178550"/>
                <a:gd name="connsiteY20" fmla="*/ 10093 h 6173295"/>
                <a:gd name="connsiteX21" fmla="*/ 6096854 w 6178550"/>
                <a:gd name="connsiteY21" fmla="*/ 571817 h 6173295"/>
                <a:gd name="connsiteX22" fmla="*/ 6178550 w 6178550"/>
                <a:gd name="connsiteY22" fmla="*/ 693271 h 6173295"/>
                <a:gd name="connsiteX23" fmla="*/ 6178550 w 6178550"/>
                <a:gd name="connsiteY23" fmla="*/ 3091985 h 6173295"/>
                <a:gd name="connsiteX24" fmla="*/ 6178550 w 6178550"/>
                <a:gd name="connsiteY24" fmla="*/ 5490700 h 6173295"/>
                <a:gd name="connsiteX25" fmla="*/ 6099882 w 6178550"/>
                <a:gd name="connsiteY25" fmla="*/ 5606081 h 6173295"/>
                <a:gd name="connsiteX26" fmla="*/ 4726198 w 6178550"/>
                <a:gd name="connsiteY26" fmla="*/ 6161732 h 6173295"/>
                <a:gd name="connsiteX27" fmla="*/ 4605168 w 6178550"/>
                <a:gd name="connsiteY27" fmla="*/ 6137441 h 6173295"/>
                <a:gd name="connsiteX28" fmla="*/ 2266276 w 6178550"/>
                <a:gd name="connsiteY28" fmla="*/ 3796418 h 6173295"/>
                <a:gd name="connsiteX29" fmla="*/ 2142220 w 6178550"/>
                <a:gd name="connsiteY29" fmla="*/ 3787309 h 6173295"/>
                <a:gd name="connsiteX30" fmla="*/ 596070 w 6178550"/>
                <a:gd name="connsiteY30" fmla="*/ 4956302 h 6173295"/>
                <a:gd name="connsiteX31" fmla="*/ 481092 w 6178550"/>
                <a:gd name="connsiteY31" fmla="*/ 4956302 h 6173295"/>
                <a:gd name="connsiteX32" fmla="*/ 48412 w 6178550"/>
                <a:gd name="connsiteY32" fmla="*/ 4637486 h 6173295"/>
                <a:gd name="connsiteX33" fmla="*/ 0 w 6178550"/>
                <a:gd name="connsiteY33" fmla="*/ 4546396 h 6173295"/>
                <a:gd name="connsiteX34" fmla="*/ 0 w 6178550"/>
                <a:gd name="connsiteY34" fmla="*/ 1558630 h 6173295"/>
                <a:gd name="connsiteX35" fmla="*/ 57489 w 6178550"/>
                <a:gd name="connsiteY35" fmla="*/ 1473613 h 6173295"/>
                <a:gd name="connsiteX36" fmla="*/ 735254 w 6178550"/>
                <a:gd name="connsiteY36" fmla="*/ 1227669 h 6173295"/>
                <a:gd name="connsiteX37" fmla="*/ 829052 w 6178550"/>
                <a:gd name="connsiteY37" fmla="*/ 1251959 h 6173295"/>
                <a:gd name="connsiteX38" fmla="*/ 1854776 w 6178550"/>
                <a:gd name="connsiteY38" fmla="*/ 1974610 h 6173295"/>
                <a:gd name="connsiteX39" fmla="*/ 2232992 w 6178550"/>
                <a:gd name="connsiteY39" fmla="*/ 2244845 h 6173295"/>
                <a:gd name="connsiteX40" fmla="*/ 2320738 w 6178550"/>
                <a:gd name="connsiteY40" fmla="*/ 2235735 h 6173295"/>
                <a:gd name="connsiteX41" fmla="*/ 3173996 w 6178550"/>
                <a:gd name="connsiteY41" fmla="*/ 1418958 h 6173295"/>
                <a:gd name="connsiteX42" fmla="*/ 4390342 w 6178550"/>
                <a:gd name="connsiteY42" fmla="*/ 259074 h 6173295"/>
                <a:gd name="connsiteX43" fmla="*/ 4629374 w 6178550"/>
                <a:gd name="connsiteY43" fmla="*/ 31348 h 6173295"/>
                <a:gd name="connsiteX44" fmla="*/ 4702558 w 6178550"/>
                <a:gd name="connsiteY44" fmla="*/ 1032 h 617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178550" h="6173295">
                  <a:moveTo>
                    <a:pt x="699746" y="2219972"/>
                  </a:moveTo>
                  <a:cubicBezTo>
                    <a:pt x="695356" y="2218928"/>
                    <a:pt x="690258" y="2218928"/>
                    <a:pt x="684214" y="2220446"/>
                  </a:cubicBezTo>
                  <a:cubicBezTo>
                    <a:pt x="684214" y="2778950"/>
                    <a:pt x="684214" y="3334418"/>
                    <a:pt x="684214" y="3905063"/>
                  </a:cubicBezTo>
                  <a:cubicBezTo>
                    <a:pt x="705364" y="3889886"/>
                    <a:pt x="717450" y="3880780"/>
                    <a:pt x="726514" y="3871674"/>
                  </a:cubicBezTo>
                  <a:cubicBezTo>
                    <a:pt x="974282" y="3619741"/>
                    <a:pt x="1219030" y="3367807"/>
                    <a:pt x="1466798" y="3115873"/>
                  </a:cubicBezTo>
                  <a:cubicBezTo>
                    <a:pt x="1497014" y="3085520"/>
                    <a:pt x="1490970" y="3070343"/>
                    <a:pt x="1466798" y="3043025"/>
                  </a:cubicBezTo>
                  <a:cubicBezTo>
                    <a:pt x="1219030" y="2775914"/>
                    <a:pt x="974282" y="2508804"/>
                    <a:pt x="726514" y="2244729"/>
                  </a:cubicBezTo>
                  <a:cubicBezTo>
                    <a:pt x="719716" y="2235623"/>
                    <a:pt x="712918" y="2223102"/>
                    <a:pt x="699746" y="2219972"/>
                  </a:cubicBezTo>
                  <a:close/>
                  <a:moveTo>
                    <a:pt x="4614136" y="1864489"/>
                  </a:moveTo>
                  <a:cubicBezTo>
                    <a:pt x="4601230" y="1867049"/>
                    <a:pt x="4592154" y="1880703"/>
                    <a:pt x="4583078" y="1887530"/>
                  </a:cubicBezTo>
                  <a:cubicBezTo>
                    <a:pt x="4120180" y="2254669"/>
                    <a:pt x="3660308" y="2621808"/>
                    <a:pt x="3197410" y="2988947"/>
                  </a:cubicBezTo>
                  <a:cubicBezTo>
                    <a:pt x="3136900" y="3037495"/>
                    <a:pt x="3136900" y="3037495"/>
                    <a:pt x="3197410" y="3086042"/>
                  </a:cubicBezTo>
                  <a:cubicBezTo>
                    <a:pt x="3657282" y="3453181"/>
                    <a:pt x="4117154" y="3817286"/>
                    <a:pt x="4577026" y="4184425"/>
                  </a:cubicBezTo>
                  <a:cubicBezTo>
                    <a:pt x="4592154" y="4196562"/>
                    <a:pt x="4607282" y="4217801"/>
                    <a:pt x="4625434" y="4211733"/>
                  </a:cubicBezTo>
                  <a:cubicBezTo>
                    <a:pt x="4646614" y="4202630"/>
                    <a:pt x="4637536" y="4175322"/>
                    <a:pt x="4637536" y="4154083"/>
                  </a:cubicBezTo>
                  <a:cubicBezTo>
                    <a:pt x="4637536" y="3786944"/>
                    <a:pt x="4637536" y="3416771"/>
                    <a:pt x="4637536" y="3046597"/>
                  </a:cubicBezTo>
                  <a:cubicBezTo>
                    <a:pt x="4637536" y="2670356"/>
                    <a:pt x="4637536" y="2294114"/>
                    <a:pt x="4637536" y="1917872"/>
                  </a:cubicBezTo>
                  <a:cubicBezTo>
                    <a:pt x="4637536" y="1899667"/>
                    <a:pt x="4646614" y="1878428"/>
                    <a:pt x="4628460" y="1866291"/>
                  </a:cubicBezTo>
                  <a:cubicBezTo>
                    <a:pt x="4623166" y="1864015"/>
                    <a:pt x="4618438" y="1863636"/>
                    <a:pt x="4614136" y="1864489"/>
                  </a:cubicBezTo>
                  <a:close/>
                  <a:moveTo>
                    <a:pt x="4702558" y="1032"/>
                  </a:moveTo>
                  <a:cubicBezTo>
                    <a:pt x="4711826" y="2502"/>
                    <a:pt x="4721660" y="5539"/>
                    <a:pt x="4732250" y="10093"/>
                  </a:cubicBezTo>
                  <a:cubicBezTo>
                    <a:pt x="5186110" y="198347"/>
                    <a:pt x="5639970" y="386600"/>
                    <a:pt x="6096854" y="571817"/>
                  </a:cubicBezTo>
                  <a:cubicBezTo>
                    <a:pt x="6157370" y="596108"/>
                    <a:pt x="6178550" y="626472"/>
                    <a:pt x="6178550" y="693271"/>
                  </a:cubicBezTo>
                  <a:cubicBezTo>
                    <a:pt x="6175524" y="1491831"/>
                    <a:pt x="6178550" y="2290390"/>
                    <a:pt x="6178550" y="3091985"/>
                  </a:cubicBezTo>
                  <a:cubicBezTo>
                    <a:pt x="6178550" y="3890545"/>
                    <a:pt x="6175524" y="4689104"/>
                    <a:pt x="6178550" y="5490700"/>
                  </a:cubicBezTo>
                  <a:cubicBezTo>
                    <a:pt x="6178550" y="5551426"/>
                    <a:pt x="6160396" y="5581790"/>
                    <a:pt x="6099882" y="5606081"/>
                  </a:cubicBezTo>
                  <a:cubicBezTo>
                    <a:pt x="5642994" y="5788261"/>
                    <a:pt x="5183084" y="5973479"/>
                    <a:pt x="4726198" y="6161732"/>
                  </a:cubicBezTo>
                  <a:cubicBezTo>
                    <a:pt x="4677786" y="6179950"/>
                    <a:pt x="4644502" y="6179950"/>
                    <a:pt x="4605168" y="6137441"/>
                  </a:cubicBezTo>
                  <a:cubicBezTo>
                    <a:pt x="3827554" y="5357100"/>
                    <a:pt x="3043890" y="4579795"/>
                    <a:pt x="2266276" y="3796418"/>
                  </a:cubicBezTo>
                  <a:cubicBezTo>
                    <a:pt x="2220890" y="3753909"/>
                    <a:pt x="2193658" y="3747836"/>
                    <a:pt x="2142220" y="3787309"/>
                  </a:cubicBezTo>
                  <a:cubicBezTo>
                    <a:pt x="1627846" y="4178998"/>
                    <a:pt x="1110444" y="4564614"/>
                    <a:pt x="596070" y="4956302"/>
                  </a:cubicBezTo>
                  <a:cubicBezTo>
                    <a:pt x="553710" y="4989702"/>
                    <a:pt x="523452" y="4989702"/>
                    <a:pt x="481092" y="4956302"/>
                  </a:cubicBezTo>
                  <a:cubicBezTo>
                    <a:pt x="338882" y="4846994"/>
                    <a:pt x="193648" y="4743758"/>
                    <a:pt x="48412" y="4637486"/>
                  </a:cubicBezTo>
                  <a:cubicBezTo>
                    <a:pt x="15129" y="4613195"/>
                    <a:pt x="0" y="4585868"/>
                    <a:pt x="0" y="4546396"/>
                  </a:cubicBezTo>
                  <a:cubicBezTo>
                    <a:pt x="3026" y="3550474"/>
                    <a:pt x="3026" y="2554552"/>
                    <a:pt x="0" y="1558630"/>
                  </a:cubicBezTo>
                  <a:cubicBezTo>
                    <a:pt x="0" y="1513085"/>
                    <a:pt x="15129" y="1488794"/>
                    <a:pt x="57489" y="1473613"/>
                  </a:cubicBezTo>
                  <a:cubicBezTo>
                    <a:pt x="284420" y="1391631"/>
                    <a:pt x="511350" y="1312686"/>
                    <a:pt x="735254" y="1227669"/>
                  </a:cubicBezTo>
                  <a:cubicBezTo>
                    <a:pt x="774588" y="1212487"/>
                    <a:pt x="801820" y="1230705"/>
                    <a:pt x="829052" y="1251959"/>
                  </a:cubicBezTo>
                  <a:cubicBezTo>
                    <a:pt x="1170960" y="1491831"/>
                    <a:pt x="1512868" y="1731702"/>
                    <a:pt x="1854776" y="1974610"/>
                  </a:cubicBezTo>
                  <a:cubicBezTo>
                    <a:pt x="1981856" y="2062664"/>
                    <a:pt x="2108938" y="2153754"/>
                    <a:pt x="2232992" y="2244845"/>
                  </a:cubicBezTo>
                  <a:cubicBezTo>
                    <a:pt x="2269302" y="2269136"/>
                    <a:pt x="2290482" y="2266099"/>
                    <a:pt x="2320738" y="2235735"/>
                  </a:cubicBezTo>
                  <a:cubicBezTo>
                    <a:pt x="2605158" y="1962464"/>
                    <a:pt x="2889576" y="1689193"/>
                    <a:pt x="3173996" y="1418958"/>
                  </a:cubicBezTo>
                  <a:cubicBezTo>
                    <a:pt x="3579444" y="1033342"/>
                    <a:pt x="3984892" y="647726"/>
                    <a:pt x="4390342" y="259074"/>
                  </a:cubicBezTo>
                  <a:cubicBezTo>
                    <a:pt x="4469010" y="183165"/>
                    <a:pt x="4550706" y="107256"/>
                    <a:pt x="4629374" y="31348"/>
                  </a:cubicBezTo>
                  <a:cubicBezTo>
                    <a:pt x="4652066" y="6298"/>
                    <a:pt x="4674760" y="-3381"/>
                    <a:pt x="4702558" y="10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8EEC09-75DB-B421-C45C-26BCED0F5976}"/>
                </a:ext>
              </a:extLst>
            </p:cNvPr>
            <p:cNvSpPr/>
            <p:nvPr/>
          </p:nvSpPr>
          <p:spPr bwMode="auto">
            <a:xfrm>
              <a:off x="9518248" y="4476227"/>
              <a:ext cx="2229334" cy="908701"/>
            </a:xfrm>
            <a:prstGeom prst="rect">
              <a:avLst/>
            </a:prstGeom>
            <a:noFill/>
            <a:ln w="19050"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tx1"/>
                  </a:solidFill>
                  <a:cs typeface="Segoe UI" pitchFamily="34" charset="0"/>
                </a:rPr>
                <a:t>REST API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E95D172-9A1D-DC17-43ED-325410CA7498}"/>
                </a:ext>
              </a:extLst>
            </p:cNvPr>
            <p:cNvCxnSpPr>
              <a:cxnSpLocks/>
            </p:cNvCxnSpPr>
            <p:nvPr/>
          </p:nvCxnSpPr>
          <p:spPr>
            <a:xfrm>
              <a:off x="9009682" y="4953376"/>
              <a:ext cx="508566" cy="0"/>
            </a:xfrm>
            <a:prstGeom prst="line">
              <a:avLst/>
            </a:prstGeom>
            <a:ln w="25400">
              <a:solidFill>
                <a:srgbClr val="0078D3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 descr="Icon of lines going to different circles">
              <a:extLst>
                <a:ext uri="{FF2B5EF4-FFF2-40B4-BE49-F238E27FC236}">
                  <a16:creationId xmlns:a16="http://schemas.microsoft.com/office/drawing/2014/main" id="{16AC0D48-798D-0585-1AB9-033ECD9F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1039" y="4576095"/>
              <a:ext cx="684818" cy="68481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8332016-7E56-AA02-BA1E-93D9ECE46116}"/>
                </a:ext>
              </a:extLst>
            </p:cNvPr>
            <p:cNvSpPr/>
            <p:nvPr/>
          </p:nvSpPr>
          <p:spPr bwMode="auto">
            <a:xfrm>
              <a:off x="9518248" y="5636562"/>
              <a:ext cx="2229334" cy="908701"/>
            </a:xfrm>
            <a:prstGeom prst="rect">
              <a:avLst/>
            </a:prstGeom>
            <a:noFill/>
            <a:ln w="19050">
              <a:solidFill>
                <a:srgbClr val="50E6F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tx1"/>
                  </a:solidFill>
                  <a:cs typeface="Segoe UI" pitchFamily="34" charset="0"/>
                </a:rPr>
                <a:t>Continuous 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800" dirty="0">
                  <a:solidFill>
                    <a:schemeClr val="tx1"/>
                  </a:solidFill>
                  <a:cs typeface="Segoe UI" pitchFamily="34" charset="0"/>
                </a:rPr>
                <a:t>Export</a:t>
              </a:r>
            </a:p>
          </p:txBody>
        </p:sp>
        <p:cxnSp>
          <p:nvCxnSpPr>
            <p:cNvPr id="42" name="Straight Connector 36">
              <a:extLst>
                <a:ext uri="{FF2B5EF4-FFF2-40B4-BE49-F238E27FC236}">
                  <a16:creationId xmlns:a16="http://schemas.microsoft.com/office/drawing/2014/main" id="{E10B8697-6826-CBD8-8824-27B1DE980277}"/>
                </a:ext>
              </a:extLst>
            </p:cNvPr>
            <p:cNvCxnSpPr>
              <a:cxnSpLocks/>
              <a:stCxn id="26" idx="3"/>
              <a:endCxn id="41" idx="1"/>
            </p:cNvCxnSpPr>
            <p:nvPr/>
          </p:nvCxnSpPr>
          <p:spPr>
            <a:xfrm>
              <a:off x="8501868" y="3749093"/>
              <a:ext cx="1016380" cy="2341820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78D3"/>
              </a:solidFill>
              <a:headEnd type="none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 descr="Icon of check mark enclosed by an arc">
              <a:extLst>
                <a:ext uri="{FF2B5EF4-FFF2-40B4-BE49-F238E27FC236}">
                  <a16:creationId xmlns:a16="http://schemas.microsoft.com/office/drawing/2014/main" id="{3E5D5E81-92AF-62FB-38BA-B312F814695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079174" y="5812103"/>
              <a:ext cx="564134" cy="594360"/>
            </a:xfrm>
            <a:prstGeom prst="rect">
              <a:avLst/>
            </a:prstGeom>
          </p:spPr>
        </p:pic>
        <p:cxnSp>
          <p:nvCxnSpPr>
            <p:cNvPr id="44" name="Straight Connector 36">
              <a:extLst>
                <a:ext uri="{FF2B5EF4-FFF2-40B4-BE49-F238E27FC236}">
                  <a16:creationId xmlns:a16="http://schemas.microsoft.com/office/drawing/2014/main" id="{06E0FF44-E44A-2CF5-22CA-1EE876BEC10D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1747582" y="4930578"/>
              <a:ext cx="223756" cy="0"/>
            </a:xfrm>
            <a:prstGeom prst="straightConnector1">
              <a:avLst/>
            </a:prstGeom>
            <a:ln w="25400">
              <a:solidFill>
                <a:srgbClr val="50E6FF"/>
              </a:solidFill>
              <a:headEnd type="none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59E229-D2E9-86C9-DE79-F164EFC221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2607954" y="2247323"/>
              <a:ext cx="0" cy="969880"/>
            </a:xfrm>
            <a:prstGeom prst="line">
              <a:avLst/>
            </a:prstGeom>
            <a:ln w="25400">
              <a:solidFill>
                <a:srgbClr val="0078D3"/>
              </a:solidFill>
              <a:headEnd type="none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FE0D84B-812F-B254-5825-D50B19BF2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2273" y="2615237"/>
            <a:ext cx="460301" cy="6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41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 Application Insights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24243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65705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Monitor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24243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Detect, diagnose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24243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Build, measure, learn</a:t>
            </a:r>
          </a:p>
        </p:txBody>
      </p:sp>
    </p:spTree>
    <p:extLst>
      <p:ext uri="{BB962C8B-B14F-4D97-AF65-F5344CB8AC3E}">
        <p14:creationId xmlns:p14="http://schemas.microsoft.com/office/powerpoint/2010/main" val="36658273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A9C6D-FABD-7309-3D92-292473E3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Design and implement metrics and queries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D04E3E-4DD9-C9AE-B94B-779F267E91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2445871" cy="338554"/>
          </a:xfrm>
        </p:spPr>
        <p:txBody>
          <a:bodyPr/>
          <a:lstStyle/>
          <a:p>
            <a:r>
              <a:rPr lang="en-US" dirty="0"/>
              <a:t>GitHub built-in project tracking</a:t>
            </a:r>
            <a:r>
              <a:rPr lang="en-US" sz="2200" dirty="0"/>
              <a:t>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4051BE-56B3-61A1-C2F6-FE4D85C231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410260"/>
            <a:ext cx="2854044" cy="1018740"/>
          </a:xfrm>
        </p:spPr>
        <p:txBody>
          <a:bodyPr>
            <a:noAutofit/>
          </a:bodyPr>
          <a:lstStyle/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Use Insights feature in GitHub projects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Create custom GitHub Actions workflows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Leverage GitHub REST API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981954F-A7FB-3817-D6B8-C06B795EEFA5}"/>
              </a:ext>
            </a:extLst>
          </p:cNvPr>
          <p:cNvSpPr txBox="1">
            <a:spLocks/>
          </p:cNvSpPr>
          <p:nvPr/>
        </p:nvSpPr>
        <p:spPr>
          <a:xfrm>
            <a:off x="4077446" y="1589977"/>
            <a:ext cx="2854043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DevOps built-in project tracking: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C4EF837-AD7B-909A-159B-62CF53FA771B}"/>
              </a:ext>
            </a:extLst>
          </p:cNvPr>
          <p:cNvSpPr txBox="1">
            <a:spLocks/>
          </p:cNvSpPr>
          <p:nvPr/>
        </p:nvSpPr>
        <p:spPr>
          <a:xfrm>
            <a:off x="8114554" y="1589977"/>
            <a:ext cx="2768599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Monitor and Application Insights: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C65E172-392F-C1A3-B3C6-EF54F53E3C77}"/>
              </a:ext>
            </a:extLst>
          </p:cNvPr>
          <p:cNvSpPr txBox="1">
            <a:spLocks/>
          </p:cNvSpPr>
          <p:nvPr/>
        </p:nvSpPr>
        <p:spPr>
          <a:xfrm>
            <a:off x="4077447" y="2410260"/>
            <a:ext cx="2854044" cy="1018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Metrics are grouped into several categories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Customizable dashboards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Create custom, query-based reports in Azure DevOps Analytics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A735CE-7A27-BABD-C3F0-8B1D1B0D65F5}"/>
              </a:ext>
            </a:extLst>
          </p:cNvPr>
          <p:cNvSpPr txBox="1">
            <a:spLocks/>
          </p:cNvSpPr>
          <p:nvPr/>
        </p:nvSpPr>
        <p:spPr>
          <a:xfrm>
            <a:off x="8029109" y="2410260"/>
            <a:ext cx="2854044" cy="1018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Combine continuous monitoring, release annotations, and work items</a:t>
            </a:r>
          </a:p>
          <a:p>
            <a:pPr marL="228600" indent="-228600">
              <a:lnSpc>
                <a:spcPct val="150000"/>
              </a:lnSpc>
              <a:spcBef>
                <a:spcPts val="600"/>
              </a:spcBef>
            </a:pPr>
            <a:r>
              <a:rPr lang="en-US" sz="1800" dirty="0"/>
              <a:t>Optimizes the software development lifecycle</a:t>
            </a:r>
          </a:p>
        </p:txBody>
      </p:sp>
    </p:spTree>
    <p:extLst>
      <p:ext uri="{BB962C8B-B14F-4D97-AF65-F5344CB8AC3E}">
        <p14:creationId xmlns:p14="http://schemas.microsoft.com/office/powerpoint/2010/main" val="31429150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09997D9-7A13-4F95-800F-1278258CC5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03A1E4-1089-4F42-89B0-CFF76DB7CE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40324E-8BE0-43F2-8406-97A767056557}">
  <ds:schemaRefs>
    <ds:schemaRef ds:uri="http://purl.org/dc/dcmitype/"/>
    <ds:schemaRef ds:uri="92cc7923-7bd6-4c52-a535-c267c30bc123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59afee55-fc30-40da-a84e-ff6fc62c4efa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1808</Words>
  <Application>Microsoft Office PowerPoint</Application>
  <PresentationFormat>Widescreen</PresentationFormat>
  <Paragraphs>316</Paragraphs>
  <Slides>39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adobe-clean</vt:lpstr>
      <vt:lpstr>Arial</vt:lpstr>
      <vt:lpstr>Consolas</vt:lpstr>
      <vt:lpstr>Courier New</vt:lpstr>
      <vt:lpstr>Segoe UI</vt:lpstr>
      <vt:lpstr>Segoe UI Black</vt:lpstr>
      <vt:lpstr>Segoe UI Light</vt:lpstr>
      <vt:lpstr>Segoe UI Semibold</vt:lpstr>
      <vt:lpstr>Wingdings</vt:lpstr>
      <vt:lpstr>2_LIGHT MODE</vt:lpstr>
      <vt:lpstr>AZ-400.00 Learning Path 08: Implement continuous feedback</vt:lpstr>
      <vt:lpstr>Agenda</vt:lpstr>
      <vt:lpstr>Module 01: Implement tools to track usage and flow</vt:lpstr>
      <vt:lpstr>Introduction to continuous monitoring</vt:lpstr>
      <vt:lpstr>Explore Azure Monitor and Log Analytics</vt:lpstr>
      <vt:lpstr>Examine Kusto Query Language (KQL)</vt:lpstr>
      <vt:lpstr>Explore Application Insights</vt:lpstr>
      <vt:lpstr>Implement Application Insights</vt:lpstr>
      <vt:lpstr>Design and implement metrics and queries</vt:lpstr>
      <vt:lpstr>Module 02: Develop monitor and status dashboards</vt:lpstr>
      <vt:lpstr>Configure monitoring in GitHub</vt:lpstr>
      <vt:lpstr>Explore Azure Dashboards</vt:lpstr>
      <vt:lpstr>Explore Azure Monitor workbooks</vt:lpstr>
      <vt:lpstr>Explore Power BI</vt:lpstr>
      <vt:lpstr>Build your own custom application</vt:lpstr>
      <vt:lpstr>Monitor pipeline health, including failure rate, duration, and flaky tests</vt:lpstr>
      <vt:lpstr>Optimize a pipeline for cost, time, performance and reliability</vt:lpstr>
      <vt:lpstr>Optimize a pipeline concurrency for performance and cost</vt:lpstr>
      <vt:lpstr>Module 03: Share knowledge within teams</vt:lpstr>
      <vt:lpstr>Share acquired knowledge within development teams</vt:lpstr>
      <vt:lpstr>Introduction to Azure DevOps project wikis</vt:lpstr>
      <vt:lpstr>Wiki contents</vt:lpstr>
      <vt:lpstr>Integrate GitHub and Azure DevOps with Microsoft Teams</vt:lpstr>
      <vt:lpstr>Module 04: Design processes to automate application analytics</vt:lpstr>
      <vt:lpstr>Explore rapid responses and augmented search</vt:lpstr>
      <vt:lpstr>Integrate telemetry</vt:lpstr>
      <vt:lpstr>Examine monitoring tools and technologies</vt:lpstr>
      <vt:lpstr>Explore IT Service Management Connector</vt:lpstr>
      <vt:lpstr>Module 05: Manage alerts, Blameless retrospectives and a just culture</vt:lpstr>
      <vt:lpstr>Examine when to get notifications</vt:lpstr>
      <vt:lpstr>Explore how to fix it</vt:lpstr>
      <vt:lpstr>Explore smart detection notifications</vt:lpstr>
      <vt:lpstr>Improve performance</vt:lpstr>
      <vt:lpstr>Example: Understand server response time degradation</vt:lpstr>
      <vt:lpstr>Reduce meaningless and non-actionable alerts</vt:lpstr>
      <vt:lpstr>Labs</vt:lpstr>
      <vt:lpstr>Lab: Monitoring Application Performance with Azure Load Testing</vt:lpstr>
      <vt:lpstr>Lab: Sharing team knowledge using Azure project wikis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2023-08-22T13:02:08Z</dcterms:created>
  <dcterms:modified xsi:type="dcterms:W3CDTF">2025-07-04T06:21:29Z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0x010100EC7EC088F4D2974C9244144D3FA78CFC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